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7" r:id="rId2"/>
    <p:sldId id="406" r:id="rId3"/>
    <p:sldId id="387" r:id="rId4"/>
    <p:sldId id="388" r:id="rId5"/>
    <p:sldId id="402" r:id="rId6"/>
    <p:sldId id="403" r:id="rId7"/>
    <p:sldId id="394" r:id="rId8"/>
    <p:sldId id="405" r:id="rId9"/>
    <p:sldId id="393" r:id="rId10"/>
    <p:sldId id="384" r:id="rId11"/>
    <p:sldId id="385" r:id="rId12"/>
    <p:sldId id="395" r:id="rId13"/>
    <p:sldId id="396" r:id="rId14"/>
    <p:sldId id="404" r:id="rId15"/>
    <p:sldId id="409" r:id="rId16"/>
    <p:sldId id="391" r:id="rId17"/>
    <p:sldId id="410" r:id="rId18"/>
    <p:sldId id="397" r:id="rId19"/>
    <p:sldId id="416" r:id="rId20"/>
    <p:sldId id="401" r:id="rId21"/>
    <p:sldId id="411" r:id="rId22"/>
    <p:sldId id="412" r:id="rId23"/>
    <p:sldId id="417" r:id="rId24"/>
    <p:sldId id="398" r:id="rId25"/>
    <p:sldId id="378" r:id="rId26"/>
    <p:sldId id="407" r:id="rId27"/>
    <p:sldId id="414" r:id="rId28"/>
    <p:sldId id="408" r:id="rId29"/>
    <p:sldId id="380" r:id="rId30"/>
    <p:sldId id="379" r:id="rId31"/>
    <p:sldId id="418" r:id="rId32"/>
    <p:sldId id="413" r:id="rId33"/>
    <p:sldId id="415" r:id="rId34"/>
  </p:sldIdLst>
  <p:sldSz cx="12192000" cy="6858000"/>
  <p:notesSz cx="6662738" cy="9926638"/>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llschleger Nicola DIF_SIF" initials="WND" lastIdx="7" clrIdx="0">
    <p:extLst>
      <p:ext uri="{19B8F6BF-5375-455C-9EA6-DF929625EA0E}">
        <p15:presenceInfo xmlns:p15="http://schemas.microsoft.com/office/powerpoint/2012/main" userId="S-1-5-21-914366103-1104389766-4114843095-689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E39"/>
    <a:srgbClr val="00A84E"/>
    <a:srgbClr val="000000"/>
    <a:srgbClr val="00C459"/>
    <a:srgbClr val="00C85A"/>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744" autoAdjust="0"/>
  </p:normalViewPr>
  <p:slideViewPr>
    <p:cSldViewPr snapToGrid="0">
      <p:cViewPr varScale="1">
        <p:scale>
          <a:sx n="95" d="100"/>
          <a:sy n="95" d="100"/>
        </p:scale>
        <p:origin x="86" y="58"/>
      </p:cViewPr>
      <p:guideLst/>
    </p:cSldViewPr>
  </p:slideViewPr>
  <p:notesTextViewPr>
    <p:cViewPr>
      <p:scale>
        <a:sx n="1" d="1"/>
        <a:sy n="1" d="1"/>
      </p:scale>
      <p:origin x="0" y="0"/>
    </p:cViewPr>
  </p:notesTextViewPr>
  <p:notesViewPr>
    <p:cSldViewPr snapToGrid="0">
      <p:cViewPr varScale="1">
        <p:scale>
          <a:sx n="74" d="100"/>
          <a:sy n="74" d="100"/>
        </p:scale>
        <p:origin x="213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74B9A-F36D-4722-BEE1-7F8132EAB313}"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de-DE"/>
        </a:p>
      </dgm:t>
    </dgm:pt>
    <dgm:pt modelId="{E265DB8D-D6B7-45CF-B1F0-DDD503E8F858}">
      <dgm:prSet phldrT="[Text]"/>
      <dgm:spPr/>
      <dgm:t>
        <a:bodyPr/>
        <a:lstStyle/>
        <a:p>
          <a:r>
            <a:rPr lang="de-DE" b="1" dirty="0" smtClean="0"/>
            <a:t>General </a:t>
          </a:r>
          <a:r>
            <a:rPr lang="de-DE" b="1" dirty="0" err="1" smtClean="0"/>
            <a:t>Digitalization</a:t>
          </a:r>
          <a:endParaRPr lang="de-DE" b="1" dirty="0"/>
        </a:p>
      </dgm:t>
    </dgm:pt>
    <dgm:pt modelId="{18877E35-4CD7-4E3A-A052-06048617718D}" type="parTrans" cxnId="{A52ED2F6-AF5D-43FC-B528-05A42C5DA596}">
      <dgm:prSet/>
      <dgm:spPr/>
      <dgm:t>
        <a:bodyPr/>
        <a:lstStyle/>
        <a:p>
          <a:endParaRPr lang="de-DE"/>
        </a:p>
      </dgm:t>
    </dgm:pt>
    <dgm:pt modelId="{E617C3B5-E37B-433B-826E-0B1A73C67731}" type="sibTrans" cxnId="{A52ED2F6-AF5D-43FC-B528-05A42C5DA596}">
      <dgm:prSet/>
      <dgm:spPr>
        <a:ln w="63500">
          <a:solidFill>
            <a:schemeClr val="accent2"/>
          </a:solidFill>
        </a:ln>
      </dgm:spPr>
      <dgm:t>
        <a:bodyPr/>
        <a:lstStyle/>
        <a:p>
          <a:endParaRPr lang="de-DE"/>
        </a:p>
      </dgm:t>
    </dgm:pt>
    <dgm:pt modelId="{ABAB41AD-6B9A-4B5A-9E54-A64313AD27DD}">
      <dgm:prSet phldrT="[Text]"/>
      <dgm:spPr/>
      <dgm:t>
        <a:bodyPr/>
        <a:lstStyle/>
        <a:p>
          <a:r>
            <a:rPr lang="de-DE" b="1" dirty="0" err="1" smtClean="0"/>
            <a:t>Requested</a:t>
          </a:r>
          <a:r>
            <a:rPr lang="de-DE" b="1" dirty="0" smtClean="0"/>
            <a:t> </a:t>
          </a:r>
          <a:r>
            <a:rPr lang="de-DE" b="1" dirty="0" err="1" smtClean="0"/>
            <a:t>more</a:t>
          </a:r>
          <a:r>
            <a:rPr lang="de-DE" b="1" dirty="0" smtClean="0"/>
            <a:t> </a:t>
          </a:r>
          <a:r>
            <a:rPr lang="de-DE" b="1" dirty="0" err="1" smtClean="0"/>
            <a:t>efficiency</a:t>
          </a:r>
          <a:endParaRPr lang="de-DE" b="1" dirty="0"/>
        </a:p>
      </dgm:t>
    </dgm:pt>
    <dgm:pt modelId="{1B3EC84C-2B06-4713-B019-2A542BB3630A}" type="parTrans" cxnId="{57576804-1AE1-4E8A-8BF5-69A34227909F}">
      <dgm:prSet/>
      <dgm:spPr/>
      <dgm:t>
        <a:bodyPr/>
        <a:lstStyle/>
        <a:p>
          <a:endParaRPr lang="de-DE"/>
        </a:p>
      </dgm:t>
    </dgm:pt>
    <dgm:pt modelId="{3ED5F65F-B60A-4555-87BB-FE0B40DA1F41}" type="sibTrans" cxnId="{57576804-1AE1-4E8A-8BF5-69A34227909F}">
      <dgm:prSet/>
      <dgm:spPr>
        <a:ln w="63500">
          <a:solidFill>
            <a:schemeClr val="accent2"/>
          </a:solidFill>
        </a:ln>
      </dgm:spPr>
      <dgm:t>
        <a:bodyPr/>
        <a:lstStyle/>
        <a:p>
          <a:endParaRPr lang="de-DE"/>
        </a:p>
      </dgm:t>
    </dgm:pt>
    <dgm:pt modelId="{68C725F2-D888-4402-99A1-776FEC75F59D}">
      <dgm:prSet phldrT="[Text]"/>
      <dgm:spPr/>
      <dgm:t>
        <a:bodyPr/>
        <a:lstStyle/>
        <a:p>
          <a:r>
            <a:rPr lang="de-DE" b="1" dirty="0" smtClean="0"/>
            <a:t>Covid 19</a:t>
          </a:r>
          <a:endParaRPr lang="de-DE" b="1" dirty="0"/>
        </a:p>
      </dgm:t>
    </dgm:pt>
    <dgm:pt modelId="{FDA03900-B5E0-438F-990F-03A4BD8407E0}" type="parTrans" cxnId="{9FF772C2-4AEC-4BA3-8B80-11D27C24B3F6}">
      <dgm:prSet/>
      <dgm:spPr/>
      <dgm:t>
        <a:bodyPr/>
        <a:lstStyle/>
        <a:p>
          <a:endParaRPr lang="de-DE"/>
        </a:p>
      </dgm:t>
    </dgm:pt>
    <dgm:pt modelId="{8D929491-8DA4-493A-BC17-288B7DEBAFCC}" type="sibTrans" cxnId="{9FF772C2-4AEC-4BA3-8B80-11D27C24B3F6}">
      <dgm:prSet/>
      <dgm:spPr>
        <a:ln w="63500">
          <a:solidFill>
            <a:schemeClr val="accent2"/>
          </a:solidFill>
        </a:ln>
      </dgm:spPr>
      <dgm:t>
        <a:bodyPr/>
        <a:lstStyle/>
        <a:p>
          <a:endParaRPr lang="de-DE"/>
        </a:p>
      </dgm:t>
    </dgm:pt>
    <dgm:pt modelId="{2A952D83-1BB8-48D5-98AD-7F46138F7AD0}">
      <dgm:prSet phldrT="[Text]"/>
      <dgm:spPr/>
      <dgm:t>
        <a:bodyPr/>
        <a:lstStyle/>
        <a:p>
          <a:r>
            <a:rPr lang="de-DE" b="1" dirty="0" err="1" smtClean="0"/>
            <a:t>Less</a:t>
          </a:r>
          <a:r>
            <a:rPr lang="de-DE" b="1" dirty="0" smtClean="0"/>
            <a:t> </a:t>
          </a:r>
          <a:r>
            <a:rPr lang="de-DE" b="1" dirty="0" err="1" smtClean="0"/>
            <a:t>financial</a:t>
          </a:r>
          <a:r>
            <a:rPr lang="de-DE" b="1" dirty="0" smtClean="0"/>
            <a:t> </a:t>
          </a:r>
          <a:r>
            <a:rPr lang="de-DE" b="1" dirty="0" err="1" smtClean="0"/>
            <a:t>ressources</a:t>
          </a:r>
          <a:endParaRPr lang="de-DE" b="1" dirty="0"/>
        </a:p>
      </dgm:t>
    </dgm:pt>
    <dgm:pt modelId="{39D4D11B-B64E-44CB-AC38-97E78EB232D5}" type="parTrans" cxnId="{6E6C6864-E079-488D-94CB-3D5B1A653D02}">
      <dgm:prSet/>
      <dgm:spPr/>
      <dgm:t>
        <a:bodyPr/>
        <a:lstStyle/>
        <a:p>
          <a:endParaRPr lang="de-DE"/>
        </a:p>
      </dgm:t>
    </dgm:pt>
    <dgm:pt modelId="{81EA2B53-18A5-46B4-8FFD-2A3A86CECB10}" type="sibTrans" cxnId="{6E6C6864-E079-488D-94CB-3D5B1A653D02}">
      <dgm:prSet/>
      <dgm:spPr>
        <a:ln w="63500">
          <a:solidFill>
            <a:schemeClr val="accent2"/>
          </a:solidFill>
        </a:ln>
      </dgm:spPr>
      <dgm:t>
        <a:bodyPr/>
        <a:lstStyle/>
        <a:p>
          <a:endParaRPr lang="de-DE"/>
        </a:p>
      </dgm:t>
    </dgm:pt>
    <dgm:pt modelId="{C3D043DF-7358-47FD-9EB3-B5325ABD4C43}">
      <dgm:prSet phldrT="[Text]"/>
      <dgm:spPr/>
      <dgm:t>
        <a:bodyPr/>
        <a:lstStyle/>
        <a:p>
          <a:r>
            <a:rPr lang="de-DE" b="1" dirty="0" err="1" smtClean="0"/>
            <a:t>competition</a:t>
          </a:r>
          <a:r>
            <a:rPr lang="de-DE" b="1" dirty="0" smtClean="0"/>
            <a:t> (</a:t>
          </a:r>
          <a:r>
            <a:rPr lang="de-DE" b="1" dirty="0" err="1" smtClean="0"/>
            <a:t>other</a:t>
          </a:r>
          <a:r>
            <a:rPr lang="de-DE" b="1" dirty="0" smtClean="0"/>
            <a:t> </a:t>
          </a:r>
          <a:r>
            <a:rPr lang="de-DE" b="1" dirty="0" err="1" smtClean="0"/>
            <a:t>cities</a:t>
          </a:r>
          <a:r>
            <a:rPr lang="de-DE" b="1" dirty="0" smtClean="0"/>
            <a:t>)</a:t>
          </a:r>
          <a:endParaRPr lang="de-DE" b="1" dirty="0"/>
        </a:p>
      </dgm:t>
    </dgm:pt>
    <dgm:pt modelId="{71178FCB-E60C-41BB-9751-5B4603641B34}" type="parTrans" cxnId="{26B708FC-1651-43BB-8665-86D332BC111B}">
      <dgm:prSet/>
      <dgm:spPr/>
      <dgm:t>
        <a:bodyPr/>
        <a:lstStyle/>
        <a:p>
          <a:endParaRPr lang="de-DE"/>
        </a:p>
      </dgm:t>
    </dgm:pt>
    <dgm:pt modelId="{9BB2C76B-EDD6-41D3-B361-715305975596}" type="sibTrans" cxnId="{26B708FC-1651-43BB-8665-86D332BC111B}">
      <dgm:prSet/>
      <dgm:spPr>
        <a:ln w="63500">
          <a:solidFill>
            <a:schemeClr val="accent2"/>
          </a:solidFill>
        </a:ln>
      </dgm:spPr>
      <dgm:t>
        <a:bodyPr/>
        <a:lstStyle/>
        <a:p>
          <a:endParaRPr lang="de-DE"/>
        </a:p>
      </dgm:t>
    </dgm:pt>
    <dgm:pt modelId="{EAC710AC-288F-447E-993A-E80F1DE7DFC9}">
      <dgm:prSet phldrT="[Text]"/>
      <dgm:spPr/>
      <dgm:t>
        <a:bodyPr/>
        <a:lstStyle/>
        <a:p>
          <a:r>
            <a:rPr lang="de-DE" b="1" dirty="0" smtClean="0"/>
            <a:t>More </a:t>
          </a:r>
          <a:r>
            <a:rPr lang="de-DE" b="1" dirty="0" err="1" smtClean="0"/>
            <a:t>Participation</a:t>
          </a:r>
          <a:endParaRPr lang="de-DE" b="1" dirty="0"/>
        </a:p>
      </dgm:t>
    </dgm:pt>
    <dgm:pt modelId="{85CB9814-2546-4D8C-9D78-059A54DBDE20}" type="parTrans" cxnId="{305BB815-1093-4547-BC56-0A43717BA004}">
      <dgm:prSet/>
      <dgm:spPr/>
      <dgm:t>
        <a:bodyPr/>
        <a:lstStyle/>
        <a:p>
          <a:endParaRPr lang="de-DE"/>
        </a:p>
      </dgm:t>
    </dgm:pt>
    <dgm:pt modelId="{E9A42278-4FB5-4111-BDE0-F96D07F4E59D}" type="sibTrans" cxnId="{305BB815-1093-4547-BC56-0A43717BA004}">
      <dgm:prSet/>
      <dgm:spPr>
        <a:ln w="63500">
          <a:solidFill>
            <a:schemeClr val="accent2"/>
          </a:solidFill>
        </a:ln>
      </dgm:spPr>
      <dgm:t>
        <a:bodyPr/>
        <a:lstStyle/>
        <a:p>
          <a:endParaRPr lang="de-DE"/>
        </a:p>
      </dgm:t>
    </dgm:pt>
    <dgm:pt modelId="{7418C7BE-43D5-4CEC-8C85-3E592AECEF8E}">
      <dgm:prSet phldrT="[Text]"/>
      <dgm:spPr/>
      <dgm:t>
        <a:bodyPr/>
        <a:lstStyle/>
        <a:p>
          <a:r>
            <a:rPr lang="de-DE" b="1" dirty="0" smtClean="0"/>
            <a:t>Skills </a:t>
          </a:r>
          <a:r>
            <a:rPr lang="de-DE" b="1" dirty="0" err="1" smtClean="0"/>
            <a:t>shortage</a:t>
          </a:r>
          <a:endParaRPr lang="de-DE" b="1" dirty="0"/>
        </a:p>
      </dgm:t>
    </dgm:pt>
    <dgm:pt modelId="{64C4929C-49FD-4D88-90BA-78DC68D12C75}" type="parTrans" cxnId="{F9CD528F-BF42-4604-A1A7-B0078260A3A8}">
      <dgm:prSet/>
      <dgm:spPr/>
      <dgm:t>
        <a:bodyPr/>
        <a:lstStyle/>
        <a:p>
          <a:endParaRPr lang="de-DE"/>
        </a:p>
      </dgm:t>
    </dgm:pt>
    <dgm:pt modelId="{92D895A3-0E17-45E2-A38B-922AA94A93E6}" type="sibTrans" cxnId="{F9CD528F-BF42-4604-A1A7-B0078260A3A8}">
      <dgm:prSet/>
      <dgm:spPr>
        <a:ln w="63500">
          <a:solidFill>
            <a:schemeClr val="accent2"/>
          </a:solidFill>
        </a:ln>
      </dgm:spPr>
      <dgm:t>
        <a:bodyPr/>
        <a:lstStyle/>
        <a:p>
          <a:endParaRPr lang="de-DE"/>
        </a:p>
      </dgm:t>
    </dgm:pt>
    <dgm:pt modelId="{B978CF99-6359-4753-B9CF-CB1919E2E813}" type="pres">
      <dgm:prSet presAssocID="{14C74B9A-F36D-4722-BEE1-7F8132EAB313}" presName="cycle" presStyleCnt="0">
        <dgm:presLayoutVars>
          <dgm:dir/>
          <dgm:resizeHandles val="exact"/>
        </dgm:presLayoutVars>
      </dgm:prSet>
      <dgm:spPr/>
      <dgm:t>
        <a:bodyPr/>
        <a:lstStyle/>
        <a:p>
          <a:endParaRPr lang="de-DE"/>
        </a:p>
      </dgm:t>
    </dgm:pt>
    <dgm:pt modelId="{919283D3-ADCC-475B-930E-BE0F6B28C462}" type="pres">
      <dgm:prSet presAssocID="{E265DB8D-D6B7-45CF-B1F0-DDD503E8F858}" presName="node" presStyleLbl="node1" presStyleIdx="0" presStyleCnt="7">
        <dgm:presLayoutVars>
          <dgm:bulletEnabled val="1"/>
        </dgm:presLayoutVars>
      </dgm:prSet>
      <dgm:spPr/>
      <dgm:t>
        <a:bodyPr/>
        <a:lstStyle/>
        <a:p>
          <a:endParaRPr lang="de-DE"/>
        </a:p>
      </dgm:t>
    </dgm:pt>
    <dgm:pt modelId="{1B4596E4-8582-40F4-B172-4DFE24E70A46}" type="pres">
      <dgm:prSet presAssocID="{E265DB8D-D6B7-45CF-B1F0-DDD503E8F858}" presName="spNode" presStyleCnt="0"/>
      <dgm:spPr/>
    </dgm:pt>
    <dgm:pt modelId="{44A29F60-1177-4C99-AFA0-8678A47D9649}" type="pres">
      <dgm:prSet presAssocID="{E617C3B5-E37B-433B-826E-0B1A73C67731}" presName="sibTrans" presStyleLbl="sibTrans1D1" presStyleIdx="0" presStyleCnt="7"/>
      <dgm:spPr/>
      <dgm:t>
        <a:bodyPr/>
        <a:lstStyle/>
        <a:p>
          <a:endParaRPr lang="de-DE"/>
        </a:p>
      </dgm:t>
    </dgm:pt>
    <dgm:pt modelId="{599931B1-B1DB-4D3E-88EA-B252881D9351}" type="pres">
      <dgm:prSet presAssocID="{EAC710AC-288F-447E-993A-E80F1DE7DFC9}" presName="node" presStyleLbl="node1" presStyleIdx="1" presStyleCnt="7">
        <dgm:presLayoutVars>
          <dgm:bulletEnabled val="1"/>
        </dgm:presLayoutVars>
      </dgm:prSet>
      <dgm:spPr/>
      <dgm:t>
        <a:bodyPr/>
        <a:lstStyle/>
        <a:p>
          <a:endParaRPr lang="de-DE"/>
        </a:p>
      </dgm:t>
    </dgm:pt>
    <dgm:pt modelId="{2D7A78B2-F109-43AB-A9E5-055D08BD31E5}" type="pres">
      <dgm:prSet presAssocID="{EAC710AC-288F-447E-993A-E80F1DE7DFC9}" presName="spNode" presStyleCnt="0"/>
      <dgm:spPr/>
    </dgm:pt>
    <dgm:pt modelId="{DEFA4B3C-8FD5-40EA-8DBA-80DF305CA5EC}" type="pres">
      <dgm:prSet presAssocID="{E9A42278-4FB5-4111-BDE0-F96D07F4E59D}" presName="sibTrans" presStyleLbl="sibTrans1D1" presStyleIdx="1" presStyleCnt="7"/>
      <dgm:spPr/>
      <dgm:t>
        <a:bodyPr/>
        <a:lstStyle/>
        <a:p>
          <a:endParaRPr lang="de-DE"/>
        </a:p>
      </dgm:t>
    </dgm:pt>
    <dgm:pt modelId="{FA20FCF5-2897-4BA8-83BC-604FCFFBECA2}" type="pres">
      <dgm:prSet presAssocID="{ABAB41AD-6B9A-4B5A-9E54-A64313AD27DD}" presName="node" presStyleLbl="node1" presStyleIdx="2" presStyleCnt="7">
        <dgm:presLayoutVars>
          <dgm:bulletEnabled val="1"/>
        </dgm:presLayoutVars>
      </dgm:prSet>
      <dgm:spPr/>
      <dgm:t>
        <a:bodyPr/>
        <a:lstStyle/>
        <a:p>
          <a:endParaRPr lang="de-DE"/>
        </a:p>
      </dgm:t>
    </dgm:pt>
    <dgm:pt modelId="{E3A97ACC-D9E9-498B-A7A3-6E930B7006D4}" type="pres">
      <dgm:prSet presAssocID="{ABAB41AD-6B9A-4B5A-9E54-A64313AD27DD}" presName="spNode" presStyleCnt="0"/>
      <dgm:spPr/>
    </dgm:pt>
    <dgm:pt modelId="{252898AB-7733-4AEE-9CA7-FDFFC688C9DB}" type="pres">
      <dgm:prSet presAssocID="{3ED5F65F-B60A-4555-87BB-FE0B40DA1F41}" presName="sibTrans" presStyleLbl="sibTrans1D1" presStyleIdx="2" presStyleCnt="7"/>
      <dgm:spPr/>
      <dgm:t>
        <a:bodyPr/>
        <a:lstStyle/>
        <a:p>
          <a:endParaRPr lang="de-DE"/>
        </a:p>
      </dgm:t>
    </dgm:pt>
    <dgm:pt modelId="{F4C22C5C-8616-4A89-9BC2-0E207BFA72EE}" type="pres">
      <dgm:prSet presAssocID="{68C725F2-D888-4402-99A1-776FEC75F59D}" presName="node" presStyleLbl="node1" presStyleIdx="3" presStyleCnt="7">
        <dgm:presLayoutVars>
          <dgm:bulletEnabled val="1"/>
        </dgm:presLayoutVars>
      </dgm:prSet>
      <dgm:spPr/>
      <dgm:t>
        <a:bodyPr/>
        <a:lstStyle/>
        <a:p>
          <a:endParaRPr lang="de-DE"/>
        </a:p>
      </dgm:t>
    </dgm:pt>
    <dgm:pt modelId="{5FF7DF82-1DD8-4B5D-B079-64066282AD7B}" type="pres">
      <dgm:prSet presAssocID="{68C725F2-D888-4402-99A1-776FEC75F59D}" presName="spNode" presStyleCnt="0"/>
      <dgm:spPr/>
    </dgm:pt>
    <dgm:pt modelId="{729BFE79-D55A-4335-B1FD-8E49078DC829}" type="pres">
      <dgm:prSet presAssocID="{8D929491-8DA4-493A-BC17-288B7DEBAFCC}" presName="sibTrans" presStyleLbl="sibTrans1D1" presStyleIdx="3" presStyleCnt="7"/>
      <dgm:spPr/>
      <dgm:t>
        <a:bodyPr/>
        <a:lstStyle/>
        <a:p>
          <a:endParaRPr lang="de-DE"/>
        </a:p>
      </dgm:t>
    </dgm:pt>
    <dgm:pt modelId="{897B9909-E00E-49A1-92F7-CF7A50873DED}" type="pres">
      <dgm:prSet presAssocID="{2A952D83-1BB8-48D5-98AD-7F46138F7AD0}" presName="node" presStyleLbl="node1" presStyleIdx="4" presStyleCnt="7">
        <dgm:presLayoutVars>
          <dgm:bulletEnabled val="1"/>
        </dgm:presLayoutVars>
      </dgm:prSet>
      <dgm:spPr/>
      <dgm:t>
        <a:bodyPr/>
        <a:lstStyle/>
        <a:p>
          <a:endParaRPr lang="de-DE"/>
        </a:p>
      </dgm:t>
    </dgm:pt>
    <dgm:pt modelId="{34264E5F-D836-49B3-B955-AC4F6650A7A2}" type="pres">
      <dgm:prSet presAssocID="{2A952D83-1BB8-48D5-98AD-7F46138F7AD0}" presName="spNode" presStyleCnt="0"/>
      <dgm:spPr/>
    </dgm:pt>
    <dgm:pt modelId="{A2D23020-C837-40BE-8A70-B2F2B3F05A3F}" type="pres">
      <dgm:prSet presAssocID="{81EA2B53-18A5-46B4-8FFD-2A3A86CECB10}" presName="sibTrans" presStyleLbl="sibTrans1D1" presStyleIdx="4" presStyleCnt="7"/>
      <dgm:spPr/>
      <dgm:t>
        <a:bodyPr/>
        <a:lstStyle/>
        <a:p>
          <a:endParaRPr lang="de-DE"/>
        </a:p>
      </dgm:t>
    </dgm:pt>
    <dgm:pt modelId="{4E3E2BD0-7078-477E-A81F-C654C75F761F}" type="pres">
      <dgm:prSet presAssocID="{C3D043DF-7358-47FD-9EB3-B5325ABD4C43}" presName="node" presStyleLbl="node1" presStyleIdx="5" presStyleCnt="7">
        <dgm:presLayoutVars>
          <dgm:bulletEnabled val="1"/>
        </dgm:presLayoutVars>
      </dgm:prSet>
      <dgm:spPr/>
      <dgm:t>
        <a:bodyPr/>
        <a:lstStyle/>
        <a:p>
          <a:endParaRPr lang="de-DE"/>
        </a:p>
      </dgm:t>
    </dgm:pt>
    <dgm:pt modelId="{DF6DADF0-4B5C-4822-A1C2-7B9F0E0C036E}" type="pres">
      <dgm:prSet presAssocID="{C3D043DF-7358-47FD-9EB3-B5325ABD4C43}" presName="spNode" presStyleCnt="0"/>
      <dgm:spPr/>
    </dgm:pt>
    <dgm:pt modelId="{C2F34F5F-82CE-4638-8F16-97B02BF3C6AF}" type="pres">
      <dgm:prSet presAssocID="{9BB2C76B-EDD6-41D3-B361-715305975596}" presName="sibTrans" presStyleLbl="sibTrans1D1" presStyleIdx="5" presStyleCnt="7"/>
      <dgm:spPr/>
      <dgm:t>
        <a:bodyPr/>
        <a:lstStyle/>
        <a:p>
          <a:endParaRPr lang="de-DE"/>
        </a:p>
      </dgm:t>
    </dgm:pt>
    <dgm:pt modelId="{48A85B94-CC69-46FD-A420-2BA5BB08CF18}" type="pres">
      <dgm:prSet presAssocID="{7418C7BE-43D5-4CEC-8C85-3E592AECEF8E}" presName="node" presStyleLbl="node1" presStyleIdx="6" presStyleCnt="7">
        <dgm:presLayoutVars>
          <dgm:bulletEnabled val="1"/>
        </dgm:presLayoutVars>
      </dgm:prSet>
      <dgm:spPr/>
      <dgm:t>
        <a:bodyPr/>
        <a:lstStyle/>
        <a:p>
          <a:endParaRPr lang="de-DE"/>
        </a:p>
      </dgm:t>
    </dgm:pt>
    <dgm:pt modelId="{7C59160E-B04F-4241-91A4-7DB0A85BB5AD}" type="pres">
      <dgm:prSet presAssocID="{7418C7BE-43D5-4CEC-8C85-3E592AECEF8E}" presName="spNode" presStyleCnt="0"/>
      <dgm:spPr/>
    </dgm:pt>
    <dgm:pt modelId="{59B01E15-5677-49B1-B5B8-E3F8849F4BAA}" type="pres">
      <dgm:prSet presAssocID="{92D895A3-0E17-45E2-A38B-922AA94A93E6}" presName="sibTrans" presStyleLbl="sibTrans1D1" presStyleIdx="6" presStyleCnt="7"/>
      <dgm:spPr/>
      <dgm:t>
        <a:bodyPr/>
        <a:lstStyle/>
        <a:p>
          <a:endParaRPr lang="de-DE"/>
        </a:p>
      </dgm:t>
    </dgm:pt>
  </dgm:ptLst>
  <dgm:cxnLst>
    <dgm:cxn modelId="{305BB815-1093-4547-BC56-0A43717BA004}" srcId="{14C74B9A-F36D-4722-BEE1-7F8132EAB313}" destId="{EAC710AC-288F-447E-993A-E80F1DE7DFC9}" srcOrd="1" destOrd="0" parTransId="{85CB9814-2546-4D8C-9D78-059A54DBDE20}" sibTransId="{E9A42278-4FB5-4111-BDE0-F96D07F4E59D}"/>
    <dgm:cxn modelId="{00EE3685-5A59-4094-8AD7-C21950765FBD}" type="presOf" srcId="{8D929491-8DA4-493A-BC17-288B7DEBAFCC}" destId="{729BFE79-D55A-4335-B1FD-8E49078DC829}" srcOrd="0" destOrd="0" presId="urn:microsoft.com/office/officeart/2005/8/layout/cycle6"/>
    <dgm:cxn modelId="{CDB1615E-1DB9-447E-BA80-8C47E2D5364D}" type="presOf" srcId="{14C74B9A-F36D-4722-BEE1-7F8132EAB313}" destId="{B978CF99-6359-4753-B9CF-CB1919E2E813}" srcOrd="0" destOrd="0" presId="urn:microsoft.com/office/officeart/2005/8/layout/cycle6"/>
    <dgm:cxn modelId="{BBDE2BAD-8A65-4896-956E-D82C1734F96C}" type="presOf" srcId="{EAC710AC-288F-447E-993A-E80F1DE7DFC9}" destId="{599931B1-B1DB-4D3E-88EA-B252881D9351}" srcOrd="0" destOrd="0" presId="urn:microsoft.com/office/officeart/2005/8/layout/cycle6"/>
    <dgm:cxn modelId="{F9CD528F-BF42-4604-A1A7-B0078260A3A8}" srcId="{14C74B9A-F36D-4722-BEE1-7F8132EAB313}" destId="{7418C7BE-43D5-4CEC-8C85-3E592AECEF8E}" srcOrd="6" destOrd="0" parTransId="{64C4929C-49FD-4D88-90BA-78DC68D12C75}" sibTransId="{92D895A3-0E17-45E2-A38B-922AA94A93E6}"/>
    <dgm:cxn modelId="{3BAE6AC8-8E01-4659-B21A-EEDFE3B35B6A}" type="presOf" srcId="{9BB2C76B-EDD6-41D3-B361-715305975596}" destId="{C2F34F5F-82CE-4638-8F16-97B02BF3C6AF}" srcOrd="0" destOrd="0" presId="urn:microsoft.com/office/officeart/2005/8/layout/cycle6"/>
    <dgm:cxn modelId="{6E6C6864-E079-488D-94CB-3D5B1A653D02}" srcId="{14C74B9A-F36D-4722-BEE1-7F8132EAB313}" destId="{2A952D83-1BB8-48D5-98AD-7F46138F7AD0}" srcOrd="4" destOrd="0" parTransId="{39D4D11B-B64E-44CB-AC38-97E78EB232D5}" sibTransId="{81EA2B53-18A5-46B4-8FFD-2A3A86CECB10}"/>
    <dgm:cxn modelId="{EA97F0CE-D785-4AE6-A799-BF2482EF6DAC}" type="presOf" srcId="{7418C7BE-43D5-4CEC-8C85-3E592AECEF8E}" destId="{48A85B94-CC69-46FD-A420-2BA5BB08CF18}" srcOrd="0" destOrd="0" presId="urn:microsoft.com/office/officeart/2005/8/layout/cycle6"/>
    <dgm:cxn modelId="{26B708FC-1651-43BB-8665-86D332BC111B}" srcId="{14C74B9A-F36D-4722-BEE1-7F8132EAB313}" destId="{C3D043DF-7358-47FD-9EB3-B5325ABD4C43}" srcOrd="5" destOrd="0" parTransId="{71178FCB-E60C-41BB-9751-5B4603641B34}" sibTransId="{9BB2C76B-EDD6-41D3-B361-715305975596}"/>
    <dgm:cxn modelId="{E6E977AC-CACC-433B-8DDE-018310FE077E}" type="presOf" srcId="{E9A42278-4FB5-4111-BDE0-F96D07F4E59D}" destId="{DEFA4B3C-8FD5-40EA-8DBA-80DF305CA5EC}" srcOrd="0" destOrd="0" presId="urn:microsoft.com/office/officeart/2005/8/layout/cycle6"/>
    <dgm:cxn modelId="{0F987764-659D-46D2-8DA5-A6324CB0169F}" type="presOf" srcId="{68C725F2-D888-4402-99A1-776FEC75F59D}" destId="{F4C22C5C-8616-4A89-9BC2-0E207BFA72EE}" srcOrd="0" destOrd="0" presId="urn:microsoft.com/office/officeart/2005/8/layout/cycle6"/>
    <dgm:cxn modelId="{50A647B4-364A-4FE1-9A25-5CBC48543765}" type="presOf" srcId="{ABAB41AD-6B9A-4B5A-9E54-A64313AD27DD}" destId="{FA20FCF5-2897-4BA8-83BC-604FCFFBECA2}" srcOrd="0" destOrd="0" presId="urn:microsoft.com/office/officeart/2005/8/layout/cycle6"/>
    <dgm:cxn modelId="{57576804-1AE1-4E8A-8BF5-69A34227909F}" srcId="{14C74B9A-F36D-4722-BEE1-7F8132EAB313}" destId="{ABAB41AD-6B9A-4B5A-9E54-A64313AD27DD}" srcOrd="2" destOrd="0" parTransId="{1B3EC84C-2B06-4713-B019-2A542BB3630A}" sibTransId="{3ED5F65F-B60A-4555-87BB-FE0B40DA1F41}"/>
    <dgm:cxn modelId="{A52ED2F6-AF5D-43FC-B528-05A42C5DA596}" srcId="{14C74B9A-F36D-4722-BEE1-7F8132EAB313}" destId="{E265DB8D-D6B7-45CF-B1F0-DDD503E8F858}" srcOrd="0" destOrd="0" parTransId="{18877E35-4CD7-4E3A-A052-06048617718D}" sibTransId="{E617C3B5-E37B-433B-826E-0B1A73C67731}"/>
    <dgm:cxn modelId="{9FF772C2-4AEC-4BA3-8B80-11D27C24B3F6}" srcId="{14C74B9A-F36D-4722-BEE1-7F8132EAB313}" destId="{68C725F2-D888-4402-99A1-776FEC75F59D}" srcOrd="3" destOrd="0" parTransId="{FDA03900-B5E0-438F-990F-03A4BD8407E0}" sibTransId="{8D929491-8DA4-493A-BC17-288B7DEBAFCC}"/>
    <dgm:cxn modelId="{C399FB5E-8107-4CE3-945A-EF2A48302E04}" type="presOf" srcId="{C3D043DF-7358-47FD-9EB3-B5325ABD4C43}" destId="{4E3E2BD0-7078-477E-A81F-C654C75F761F}" srcOrd="0" destOrd="0" presId="urn:microsoft.com/office/officeart/2005/8/layout/cycle6"/>
    <dgm:cxn modelId="{A78A8799-662C-4473-A26D-6D0FBB16F2E7}" type="presOf" srcId="{92D895A3-0E17-45E2-A38B-922AA94A93E6}" destId="{59B01E15-5677-49B1-B5B8-E3F8849F4BAA}" srcOrd="0" destOrd="0" presId="urn:microsoft.com/office/officeart/2005/8/layout/cycle6"/>
    <dgm:cxn modelId="{4D5B6D14-2D35-4DE2-B8CF-0BD39C63DA78}" type="presOf" srcId="{E617C3B5-E37B-433B-826E-0B1A73C67731}" destId="{44A29F60-1177-4C99-AFA0-8678A47D9649}" srcOrd="0" destOrd="0" presId="urn:microsoft.com/office/officeart/2005/8/layout/cycle6"/>
    <dgm:cxn modelId="{B67C3FEA-521F-480C-9FE9-3C352A00E9CC}" type="presOf" srcId="{81EA2B53-18A5-46B4-8FFD-2A3A86CECB10}" destId="{A2D23020-C837-40BE-8A70-B2F2B3F05A3F}" srcOrd="0" destOrd="0" presId="urn:microsoft.com/office/officeart/2005/8/layout/cycle6"/>
    <dgm:cxn modelId="{344CECD8-3F4E-4ECA-8968-2BA112C22281}" type="presOf" srcId="{E265DB8D-D6B7-45CF-B1F0-DDD503E8F858}" destId="{919283D3-ADCC-475B-930E-BE0F6B28C462}" srcOrd="0" destOrd="0" presId="urn:microsoft.com/office/officeart/2005/8/layout/cycle6"/>
    <dgm:cxn modelId="{39C2E3D4-94E5-4C82-A30E-047AEC82AC1C}" type="presOf" srcId="{3ED5F65F-B60A-4555-87BB-FE0B40DA1F41}" destId="{252898AB-7733-4AEE-9CA7-FDFFC688C9DB}" srcOrd="0" destOrd="0" presId="urn:microsoft.com/office/officeart/2005/8/layout/cycle6"/>
    <dgm:cxn modelId="{93AB2C01-EDA5-427C-8BFC-DB43B3B037B1}" type="presOf" srcId="{2A952D83-1BB8-48D5-98AD-7F46138F7AD0}" destId="{897B9909-E00E-49A1-92F7-CF7A50873DED}" srcOrd="0" destOrd="0" presId="urn:microsoft.com/office/officeart/2005/8/layout/cycle6"/>
    <dgm:cxn modelId="{01843F60-CAD9-4189-87D3-A515CBB7EC23}" type="presParOf" srcId="{B978CF99-6359-4753-B9CF-CB1919E2E813}" destId="{919283D3-ADCC-475B-930E-BE0F6B28C462}" srcOrd="0" destOrd="0" presId="urn:microsoft.com/office/officeart/2005/8/layout/cycle6"/>
    <dgm:cxn modelId="{53829884-8558-4679-BAA7-42A9A3827887}" type="presParOf" srcId="{B978CF99-6359-4753-B9CF-CB1919E2E813}" destId="{1B4596E4-8582-40F4-B172-4DFE24E70A46}" srcOrd="1" destOrd="0" presId="urn:microsoft.com/office/officeart/2005/8/layout/cycle6"/>
    <dgm:cxn modelId="{F436D35F-22EF-4A4D-94E4-28AC6D6D1C75}" type="presParOf" srcId="{B978CF99-6359-4753-B9CF-CB1919E2E813}" destId="{44A29F60-1177-4C99-AFA0-8678A47D9649}" srcOrd="2" destOrd="0" presId="urn:microsoft.com/office/officeart/2005/8/layout/cycle6"/>
    <dgm:cxn modelId="{F40F1FAC-624E-447E-A4D5-E12EE01065F5}" type="presParOf" srcId="{B978CF99-6359-4753-B9CF-CB1919E2E813}" destId="{599931B1-B1DB-4D3E-88EA-B252881D9351}" srcOrd="3" destOrd="0" presId="urn:microsoft.com/office/officeart/2005/8/layout/cycle6"/>
    <dgm:cxn modelId="{5B25DFCC-A534-43F8-9908-91964F7F4C0C}" type="presParOf" srcId="{B978CF99-6359-4753-B9CF-CB1919E2E813}" destId="{2D7A78B2-F109-43AB-A9E5-055D08BD31E5}" srcOrd="4" destOrd="0" presId="urn:microsoft.com/office/officeart/2005/8/layout/cycle6"/>
    <dgm:cxn modelId="{F0AF35A4-AEB5-4478-8509-E82D526AE5E6}" type="presParOf" srcId="{B978CF99-6359-4753-B9CF-CB1919E2E813}" destId="{DEFA4B3C-8FD5-40EA-8DBA-80DF305CA5EC}" srcOrd="5" destOrd="0" presId="urn:microsoft.com/office/officeart/2005/8/layout/cycle6"/>
    <dgm:cxn modelId="{8119563B-7304-4B8D-ADC1-209F9515121A}" type="presParOf" srcId="{B978CF99-6359-4753-B9CF-CB1919E2E813}" destId="{FA20FCF5-2897-4BA8-83BC-604FCFFBECA2}" srcOrd="6" destOrd="0" presId="urn:microsoft.com/office/officeart/2005/8/layout/cycle6"/>
    <dgm:cxn modelId="{13335620-6D4A-4156-91FF-DC0E4E95A099}" type="presParOf" srcId="{B978CF99-6359-4753-B9CF-CB1919E2E813}" destId="{E3A97ACC-D9E9-498B-A7A3-6E930B7006D4}" srcOrd="7" destOrd="0" presId="urn:microsoft.com/office/officeart/2005/8/layout/cycle6"/>
    <dgm:cxn modelId="{5056EFDD-53DC-4F08-AA08-F494C88ADF0E}" type="presParOf" srcId="{B978CF99-6359-4753-B9CF-CB1919E2E813}" destId="{252898AB-7733-4AEE-9CA7-FDFFC688C9DB}" srcOrd="8" destOrd="0" presId="urn:microsoft.com/office/officeart/2005/8/layout/cycle6"/>
    <dgm:cxn modelId="{A80BB230-CCAF-43FD-94C1-E6AF5CDC0B25}" type="presParOf" srcId="{B978CF99-6359-4753-B9CF-CB1919E2E813}" destId="{F4C22C5C-8616-4A89-9BC2-0E207BFA72EE}" srcOrd="9" destOrd="0" presId="urn:microsoft.com/office/officeart/2005/8/layout/cycle6"/>
    <dgm:cxn modelId="{63E8DBD9-9DE1-4679-83A5-8A55C5CE403B}" type="presParOf" srcId="{B978CF99-6359-4753-B9CF-CB1919E2E813}" destId="{5FF7DF82-1DD8-4B5D-B079-64066282AD7B}" srcOrd="10" destOrd="0" presId="urn:microsoft.com/office/officeart/2005/8/layout/cycle6"/>
    <dgm:cxn modelId="{E595BFAF-36DC-4734-ACA0-757720A68B28}" type="presParOf" srcId="{B978CF99-6359-4753-B9CF-CB1919E2E813}" destId="{729BFE79-D55A-4335-B1FD-8E49078DC829}" srcOrd="11" destOrd="0" presId="urn:microsoft.com/office/officeart/2005/8/layout/cycle6"/>
    <dgm:cxn modelId="{9EF27649-0093-4A16-A5BD-8359F5E9297B}" type="presParOf" srcId="{B978CF99-6359-4753-B9CF-CB1919E2E813}" destId="{897B9909-E00E-49A1-92F7-CF7A50873DED}" srcOrd="12" destOrd="0" presId="urn:microsoft.com/office/officeart/2005/8/layout/cycle6"/>
    <dgm:cxn modelId="{82506DE6-BAC5-4E78-AD21-D460E42FFD75}" type="presParOf" srcId="{B978CF99-6359-4753-B9CF-CB1919E2E813}" destId="{34264E5F-D836-49B3-B955-AC4F6650A7A2}" srcOrd="13" destOrd="0" presId="urn:microsoft.com/office/officeart/2005/8/layout/cycle6"/>
    <dgm:cxn modelId="{3277C6F0-8ABB-43AC-BE21-BAD76E5286EB}" type="presParOf" srcId="{B978CF99-6359-4753-B9CF-CB1919E2E813}" destId="{A2D23020-C837-40BE-8A70-B2F2B3F05A3F}" srcOrd="14" destOrd="0" presId="urn:microsoft.com/office/officeart/2005/8/layout/cycle6"/>
    <dgm:cxn modelId="{0DFF7C36-F462-41CD-B508-D85F99B074F5}" type="presParOf" srcId="{B978CF99-6359-4753-B9CF-CB1919E2E813}" destId="{4E3E2BD0-7078-477E-A81F-C654C75F761F}" srcOrd="15" destOrd="0" presId="urn:microsoft.com/office/officeart/2005/8/layout/cycle6"/>
    <dgm:cxn modelId="{92FA58EE-996D-451A-BC71-F822BA9563E5}" type="presParOf" srcId="{B978CF99-6359-4753-B9CF-CB1919E2E813}" destId="{DF6DADF0-4B5C-4822-A1C2-7B9F0E0C036E}" srcOrd="16" destOrd="0" presId="urn:microsoft.com/office/officeart/2005/8/layout/cycle6"/>
    <dgm:cxn modelId="{D113B7DB-EB95-4E5A-90D5-ABEE024095E3}" type="presParOf" srcId="{B978CF99-6359-4753-B9CF-CB1919E2E813}" destId="{C2F34F5F-82CE-4638-8F16-97B02BF3C6AF}" srcOrd="17" destOrd="0" presId="urn:microsoft.com/office/officeart/2005/8/layout/cycle6"/>
    <dgm:cxn modelId="{B7077445-9F8E-4C25-AB68-6C77C7F2949C}" type="presParOf" srcId="{B978CF99-6359-4753-B9CF-CB1919E2E813}" destId="{48A85B94-CC69-46FD-A420-2BA5BB08CF18}" srcOrd="18" destOrd="0" presId="urn:microsoft.com/office/officeart/2005/8/layout/cycle6"/>
    <dgm:cxn modelId="{C651622F-7D41-47DC-8183-8DE741A3E539}" type="presParOf" srcId="{B978CF99-6359-4753-B9CF-CB1919E2E813}" destId="{7C59160E-B04F-4241-91A4-7DB0A85BB5AD}" srcOrd="19" destOrd="0" presId="urn:microsoft.com/office/officeart/2005/8/layout/cycle6"/>
    <dgm:cxn modelId="{83D6D479-A156-4C69-95E4-6AB93C4BA376}" type="presParOf" srcId="{B978CF99-6359-4753-B9CF-CB1919E2E813}" destId="{59B01E15-5677-49B1-B5B8-E3F8849F4BAA}" srcOrd="2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283D3-ADCC-475B-930E-BE0F6B28C462}">
      <dsp:nvSpPr>
        <dsp:cNvPr id="0" name=""/>
        <dsp:cNvSpPr/>
      </dsp:nvSpPr>
      <dsp:spPr>
        <a:xfrm>
          <a:off x="5098250" y="1455"/>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smtClean="0"/>
            <a:t>General </a:t>
          </a:r>
          <a:r>
            <a:rPr lang="de-DE" sz="1300" b="1" kern="1200" dirty="0" err="1" smtClean="0"/>
            <a:t>Digitalization</a:t>
          </a:r>
          <a:endParaRPr lang="de-DE" sz="1300" b="1" kern="1200" dirty="0"/>
        </a:p>
      </dsp:txBody>
      <dsp:txXfrm>
        <a:off x="5137188" y="40393"/>
        <a:ext cx="1149273" cy="719771"/>
      </dsp:txXfrm>
    </dsp:sp>
    <dsp:sp modelId="{44A29F60-1177-4C99-AFA0-8678A47D9649}">
      <dsp:nvSpPr>
        <dsp:cNvPr id="0" name=""/>
        <dsp:cNvSpPr/>
      </dsp:nvSpPr>
      <dsp:spPr>
        <a:xfrm>
          <a:off x="3434516" y="400279"/>
          <a:ext cx="4554616" cy="4554616"/>
        </a:xfrm>
        <a:custGeom>
          <a:avLst/>
          <a:gdLst/>
          <a:ahLst/>
          <a:cxnLst/>
          <a:rect l="0" t="0" r="0" b="0"/>
          <a:pathLst>
            <a:path>
              <a:moveTo>
                <a:pt x="2899011" y="86505"/>
              </a:moveTo>
              <a:arcTo wR="2277308" hR="2277308" stAng="17150569" swAng="1256775"/>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599931B1-B1DB-4D3E-88EA-B252881D9351}">
      <dsp:nvSpPr>
        <dsp:cNvPr id="0" name=""/>
        <dsp:cNvSpPr/>
      </dsp:nvSpPr>
      <dsp:spPr>
        <a:xfrm>
          <a:off x="6878721" y="858885"/>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smtClean="0"/>
            <a:t>More </a:t>
          </a:r>
          <a:r>
            <a:rPr lang="de-DE" sz="1300" b="1" kern="1200" dirty="0" err="1" smtClean="0"/>
            <a:t>Participation</a:t>
          </a:r>
          <a:endParaRPr lang="de-DE" sz="1300" b="1" kern="1200" dirty="0"/>
        </a:p>
      </dsp:txBody>
      <dsp:txXfrm>
        <a:off x="6917659" y="897823"/>
        <a:ext cx="1149273" cy="719771"/>
      </dsp:txXfrm>
    </dsp:sp>
    <dsp:sp modelId="{DEFA4B3C-8FD5-40EA-8DBA-80DF305CA5EC}">
      <dsp:nvSpPr>
        <dsp:cNvPr id="0" name=""/>
        <dsp:cNvSpPr/>
      </dsp:nvSpPr>
      <dsp:spPr>
        <a:xfrm>
          <a:off x="3434516" y="400279"/>
          <a:ext cx="4554616" cy="4554616"/>
        </a:xfrm>
        <a:custGeom>
          <a:avLst/>
          <a:gdLst/>
          <a:ahLst/>
          <a:cxnLst/>
          <a:rect l="0" t="0" r="0" b="0"/>
          <a:pathLst>
            <a:path>
              <a:moveTo>
                <a:pt x="4318034" y="1266581"/>
              </a:moveTo>
              <a:arcTo wR="2277308" hR="2277308" stAng="20019109" swAng="1726451"/>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FA20FCF5-2897-4BA8-83BC-604FCFFBECA2}">
      <dsp:nvSpPr>
        <dsp:cNvPr id="0" name=""/>
        <dsp:cNvSpPr/>
      </dsp:nvSpPr>
      <dsp:spPr>
        <a:xfrm>
          <a:off x="7318461" y="2785512"/>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err="1" smtClean="0"/>
            <a:t>Requested</a:t>
          </a:r>
          <a:r>
            <a:rPr lang="de-DE" sz="1300" b="1" kern="1200" dirty="0" smtClean="0"/>
            <a:t> </a:t>
          </a:r>
          <a:r>
            <a:rPr lang="de-DE" sz="1300" b="1" kern="1200" dirty="0" err="1" smtClean="0"/>
            <a:t>more</a:t>
          </a:r>
          <a:r>
            <a:rPr lang="de-DE" sz="1300" b="1" kern="1200" dirty="0" smtClean="0"/>
            <a:t> </a:t>
          </a:r>
          <a:r>
            <a:rPr lang="de-DE" sz="1300" b="1" kern="1200" dirty="0" err="1" smtClean="0"/>
            <a:t>efficiency</a:t>
          </a:r>
          <a:endParaRPr lang="de-DE" sz="1300" b="1" kern="1200" dirty="0"/>
        </a:p>
      </dsp:txBody>
      <dsp:txXfrm>
        <a:off x="7357399" y="2824450"/>
        <a:ext cx="1149273" cy="719771"/>
      </dsp:txXfrm>
    </dsp:sp>
    <dsp:sp modelId="{252898AB-7733-4AEE-9CA7-FDFFC688C9DB}">
      <dsp:nvSpPr>
        <dsp:cNvPr id="0" name=""/>
        <dsp:cNvSpPr/>
      </dsp:nvSpPr>
      <dsp:spPr>
        <a:xfrm>
          <a:off x="3434516" y="400279"/>
          <a:ext cx="4554616" cy="4554616"/>
        </a:xfrm>
        <a:custGeom>
          <a:avLst/>
          <a:gdLst/>
          <a:ahLst/>
          <a:cxnLst/>
          <a:rect l="0" t="0" r="0" b="0"/>
          <a:pathLst>
            <a:path>
              <a:moveTo>
                <a:pt x="4363178" y="3191243"/>
              </a:moveTo>
              <a:arcTo wR="2277308" hR="2277308" stAng="1419653" swAng="1358900"/>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F4C22C5C-8616-4A89-9BC2-0E207BFA72EE}">
      <dsp:nvSpPr>
        <dsp:cNvPr id="0" name=""/>
        <dsp:cNvSpPr/>
      </dsp:nvSpPr>
      <dsp:spPr>
        <a:xfrm>
          <a:off x="6086336" y="4330547"/>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smtClean="0"/>
            <a:t>Covid 19</a:t>
          </a:r>
          <a:endParaRPr lang="de-DE" sz="1300" b="1" kern="1200" dirty="0"/>
        </a:p>
      </dsp:txBody>
      <dsp:txXfrm>
        <a:off x="6125274" y="4369485"/>
        <a:ext cx="1149273" cy="719771"/>
      </dsp:txXfrm>
    </dsp:sp>
    <dsp:sp modelId="{729BFE79-D55A-4335-B1FD-8E49078DC829}">
      <dsp:nvSpPr>
        <dsp:cNvPr id="0" name=""/>
        <dsp:cNvSpPr/>
      </dsp:nvSpPr>
      <dsp:spPr>
        <a:xfrm>
          <a:off x="3434516" y="400279"/>
          <a:ext cx="4554616" cy="4554616"/>
        </a:xfrm>
        <a:custGeom>
          <a:avLst/>
          <a:gdLst/>
          <a:ahLst/>
          <a:cxnLst/>
          <a:rect l="0" t="0" r="0" b="0"/>
          <a:pathLst>
            <a:path>
              <a:moveTo>
                <a:pt x="2644429" y="4524829"/>
              </a:moveTo>
              <a:arcTo wR="2277308" hR="2277308" stAng="4843377" swAng="1113247"/>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897B9909-E00E-49A1-92F7-CF7A50873DED}">
      <dsp:nvSpPr>
        <dsp:cNvPr id="0" name=""/>
        <dsp:cNvSpPr/>
      </dsp:nvSpPr>
      <dsp:spPr>
        <a:xfrm>
          <a:off x="4110163" y="4330547"/>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err="1" smtClean="0"/>
            <a:t>Less</a:t>
          </a:r>
          <a:r>
            <a:rPr lang="de-DE" sz="1300" b="1" kern="1200" dirty="0" smtClean="0"/>
            <a:t> </a:t>
          </a:r>
          <a:r>
            <a:rPr lang="de-DE" sz="1300" b="1" kern="1200" dirty="0" err="1" smtClean="0"/>
            <a:t>financial</a:t>
          </a:r>
          <a:r>
            <a:rPr lang="de-DE" sz="1300" b="1" kern="1200" dirty="0" smtClean="0"/>
            <a:t> </a:t>
          </a:r>
          <a:r>
            <a:rPr lang="de-DE" sz="1300" b="1" kern="1200" dirty="0" err="1" smtClean="0"/>
            <a:t>ressources</a:t>
          </a:r>
          <a:endParaRPr lang="de-DE" sz="1300" b="1" kern="1200" dirty="0"/>
        </a:p>
      </dsp:txBody>
      <dsp:txXfrm>
        <a:off x="4149101" y="4369485"/>
        <a:ext cx="1149273" cy="719771"/>
      </dsp:txXfrm>
    </dsp:sp>
    <dsp:sp modelId="{A2D23020-C837-40BE-8A70-B2F2B3F05A3F}">
      <dsp:nvSpPr>
        <dsp:cNvPr id="0" name=""/>
        <dsp:cNvSpPr/>
      </dsp:nvSpPr>
      <dsp:spPr>
        <a:xfrm>
          <a:off x="3434516" y="400279"/>
          <a:ext cx="4554616" cy="4554616"/>
        </a:xfrm>
        <a:custGeom>
          <a:avLst/>
          <a:gdLst/>
          <a:ahLst/>
          <a:cxnLst/>
          <a:rect l="0" t="0" r="0" b="0"/>
          <a:pathLst>
            <a:path>
              <a:moveTo>
                <a:pt x="704220" y="3923979"/>
              </a:moveTo>
              <a:arcTo wR="2277308" hR="2277308" stAng="8021447" swAng="1358900"/>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4E3E2BD0-7078-477E-A81F-C654C75F761F}">
      <dsp:nvSpPr>
        <dsp:cNvPr id="0" name=""/>
        <dsp:cNvSpPr/>
      </dsp:nvSpPr>
      <dsp:spPr>
        <a:xfrm>
          <a:off x="2878038" y="2785512"/>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err="1" smtClean="0"/>
            <a:t>competition</a:t>
          </a:r>
          <a:r>
            <a:rPr lang="de-DE" sz="1300" b="1" kern="1200" dirty="0" smtClean="0"/>
            <a:t> (</a:t>
          </a:r>
          <a:r>
            <a:rPr lang="de-DE" sz="1300" b="1" kern="1200" dirty="0" err="1" smtClean="0"/>
            <a:t>other</a:t>
          </a:r>
          <a:r>
            <a:rPr lang="de-DE" sz="1300" b="1" kern="1200" dirty="0" smtClean="0"/>
            <a:t> </a:t>
          </a:r>
          <a:r>
            <a:rPr lang="de-DE" sz="1300" b="1" kern="1200" dirty="0" err="1" smtClean="0"/>
            <a:t>cities</a:t>
          </a:r>
          <a:r>
            <a:rPr lang="de-DE" sz="1300" b="1" kern="1200" dirty="0" smtClean="0"/>
            <a:t>)</a:t>
          </a:r>
          <a:endParaRPr lang="de-DE" sz="1300" b="1" kern="1200" dirty="0"/>
        </a:p>
      </dsp:txBody>
      <dsp:txXfrm>
        <a:off x="2916976" y="2824450"/>
        <a:ext cx="1149273" cy="719771"/>
      </dsp:txXfrm>
    </dsp:sp>
    <dsp:sp modelId="{C2F34F5F-82CE-4638-8F16-97B02BF3C6AF}">
      <dsp:nvSpPr>
        <dsp:cNvPr id="0" name=""/>
        <dsp:cNvSpPr/>
      </dsp:nvSpPr>
      <dsp:spPr>
        <a:xfrm>
          <a:off x="3434516" y="400279"/>
          <a:ext cx="4554616" cy="4554616"/>
        </a:xfrm>
        <a:custGeom>
          <a:avLst/>
          <a:gdLst/>
          <a:ahLst/>
          <a:cxnLst/>
          <a:rect l="0" t="0" r="0" b="0"/>
          <a:pathLst>
            <a:path>
              <a:moveTo>
                <a:pt x="2041" y="2373704"/>
              </a:moveTo>
              <a:arcTo wR="2277308" hR="2277308" stAng="10654440" swAng="1726451"/>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 modelId="{48A85B94-CC69-46FD-A420-2BA5BB08CF18}">
      <dsp:nvSpPr>
        <dsp:cNvPr id="0" name=""/>
        <dsp:cNvSpPr/>
      </dsp:nvSpPr>
      <dsp:spPr>
        <a:xfrm>
          <a:off x="3317778" y="858885"/>
          <a:ext cx="1227149" cy="7976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b="1" kern="1200" dirty="0" smtClean="0"/>
            <a:t>Skills </a:t>
          </a:r>
          <a:r>
            <a:rPr lang="de-DE" sz="1300" b="1" kern="1200" dirty="0" err="1" smtClean="0"/>
            <a:t>shortage</a:t>
          </a:r>
          <a:endParaRPr lang="de-DE" sz="1300" b="1" kern="1200" dirty="0"/>
        </a:p>
      </dsp:txBody>
      <dsp:txXfrm>
        <a:off x="3356716" y="897823"/>
        <a:ext cx="1149273" cy="719771"/>
      </dsp:txXfrm>
    </dsp:sp>
    <dsp:sp modelId="{59B01E15-5677-49B1-B5B8-E3F8849F4BAA}">
      <dsp:nvSpPr>
        <dsp:cNvPr id="0" name=""/>
        <dsp:cNvSpPr/>
      </dsp:nvSpPr>
      <dsp:spPr>
        <a:xfrm>
          <a:off x="3434516" y="400279"/>
          <a:ext cx="4554616" cy="4554616"/>
        </a:xfrm>
        <a:custGeom>
          <a:avLst/>
          <a:gdLst/>
          <a:ahLst/>
          <a:cxnLst/>
          <a:rect l="0" t="0" r="0" b="0"/>
          <a:pathLst>
            <a:path>
              <a:moveTo>
                <a:pt x="913494" y="453535"/>
              </a:moveTo>
              <a:arcTo wR="2277308" hR="2277308" stAng="13992656" swAng="1256775"/>
            </a:path>
          </a:pathLst>
        </a:custGeom>
        <a:noFill/>
        <a:ln w="63500" cap="flat" cmpd="sng" algn="ctr">
          <a:solidFill>
            <a:schemeClr val="accent2"/>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7663" cy="4968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773488" y="0"/>
            <a:ext cx="2887662" cy="496888"/>
          </a:xfrm>
          <a:prstGeom prst="rect">
            <a:avLst/>
          </a:prstGeom>
        </p:spPr>
        <p:txBody>
          <a:bodyPr vert="horz" lIns="91440" tIns="45720" rIns="91440" bIns="45720" rtlCol="0"/>
          <a:lstStyle>
            <a:lvl1pPr algn="r">
              <a:defRPr sz="1200"/>
            </a:lvl1pPr>
          </a:lstStyle>
          <a:p>
            <a:fld id="{7FBC8BB6-7DA7-4DF3-889B-D0628A0CE1EF}" type="datetimeFigureOut">
              <a:rPr lang="de-CH" smtClean="0"/>
              <a:t>19.03.2021</a:t>
            </a:fld>
            <a:endParaRPr lang="de-CH"/>
          </a:p>
        </p:txBody>
      </p:sp>
      <p:sp>
        <p:nvSpPr>
          <p:cNvPr id="4" name="Folienbildplatzhalter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66750" y="4776788"/>
            <a:ext cx="5329238" cy="3908425"/>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429750"/>
            <a:ext cx="2887663" cy="496888"/>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773488" y="9429750"/>
            <a:ext cx="2887662" cy="496888"/>
          </a:xfrm>
          <a:prstGeom prst="rect">
            <a:avLst/>
          </a:prstGeom>
        </p:spPr>
        <p:txBody>
          <a:bodyPr vert="horz" lIns="91440" tIns="45720" rIns="91440" bIns="45720" rtlCol="0" anchor="b"/>
          <a:lstStyle>
            <a:lvl1pPr algn="r">
              <a:defRPr sz="1200"/>
            </a:lvl1pPr>
          </a:lstStyle>
          <a:p>
            <a:fld id="{49C79C48-BECA-45A4-AB6A-5EA11AD11CDF}" type="slidenum">
              <a:rPr lang="de-CH" smtClean="0"/>
              <a:t>‹Nr.›</a:t>
            </a:fld>
            <a:endParaRPr lang="de-CH"/>
          </a:p>
        </p:txBody>
      </p:sp>
    </p:spTree>
    <p:extLst>
      <p:ext uri="{BB962C8B-B14F-4D97-AF65-F5344CB8AC3E}">
        <p14:creationId xmlns:p14="http://schemas.microsoft.com/office/powerpoint/2010/main" val="51843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fontAlgn="ctr"/>
            <a:endParaRPr lang="de-CH"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9C79C48-BECA-45A4-AB6A-5EA11AD11CDF}" type="slidenum">
              <a:rPr lang="de-CH" smtClean="0"/>
              <a:t>1</a:t>
            </a:fld>
            <a:endParaRPr lang="de-CH"/>
          </a:p>
        </p:txBody>
      </p:sp>
    </p:spTree>
    <p:extLst>
      <p:ext uri="{BB962C8B-B14F-4D97-AF65-F5344CB8AC3E}">
        <p14:creationId xmlns:p14="http://schemas.microsoft.com/office/powerpoint/2010/main" val="171593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66750" y="744538"/>
            <a:ext cx="5329238" cy="2998787"/>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78C55EB8-B504-4B2A-A58E-B9FDF4003BD5}" type="slidenum">
              <a:rPr lang="de-CH" smtClean="0"/>
              <a:t>10</a:t>
            </a:fld>
            <a:endParaRPr lang="de-CH"/>
          </a:p>
        </p:txBody>
      </p:sp>
    </p:spTree>
    <p:extLst>
      <p:ext uri="{BB962C8B-B14F-4D97-AF65-F5344CB8AC3E}">
        <p14:creationId xmlns:p14="http://schemas.microsoft.com/office/powerpoint/2010/main" val="2522559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lnSpc>
                <a:spcPts val="2400"/>
              </a:lnSpc>
              <a:buFont typeface="Wingdings" panose="05000000000000000000" pitchFamily="2" charset="2"/>
              <a:buChar char="§"/>
            </a:pPr>
            <a:r>
              <a:rPr lang="de-CH" dirty="0" err="1"/>
              <a:t>Smartnet</a:t>
            </a:r>
            <a:endParaRPr lang="de-CH" dirty="0"/>
          </a:p>
          <a:p>
            <a:pPr marL="342900" indent="-342900">
              <a:lnSpc>
                <a:spcPts val="2400"/>
              </a:lnSpc>
              <a:buFont typeface="Wingdings" panose="05000000000000000000" pitchFamily="2" charset="2"/>
              <a:buChar char="§"/>
            </a:pPr>
            <a:r>
              <a:rPr lang="de-CH" dirty="0"/>
              <a:t>Smart </a:t>
            </a:r>
            <a:r>
              <a:rPr lang="de-CH" dirty="0" err="1"/>
              <a:t>quarters</a:t>
            </a:r>
            <a:endParaRPr lang="de-CH" dirty="0"/>
          </a:p>
          <a:p>
            <a:pPr marL="342900" indent="-342900">
              <a:lnSpc>
                <a:spcPts val="2400"/>
              </a:lnSpc>
              <a:buFont typeface="Wingdings" panose="05000000000000000000" pitchFamily="2" charset="2"/>
              <a:buChar char="§"/>
            </a:pPr>
            <a:r>
              <a:rPr lang="de-CH" dirty="0"/>
              <a:t>Smart </a:t>
            </a:r>
            <a:r>
              <a:rPr lang="de-CH" dirty="0" err="1"/>
              <a:t>Parking</a:t>
            </a:r>
            <a:endParaRPr lang="de-CH" dirty="0"/>
          </a:p>
          <a:p>
            <a:pPr marL="342900" indent="-342900">
              <a:lnSpc>
                <a:spcPts val="2400"/>
              </a:lnSpc>
              <a:buFont typeface="Wingdings" panose="05000000000000000000" pitchFamily="2" charset="2"/>
              <a:buChar char="§"/>
            </a:pPr>
            <a:r>
              <a:rPr lang="de-CH" dirty="0" err="1"/>
              <a:t>Local</a:t>
            </a:r>
            <a:r>
              <a:rPr lang="de-CH" dirty="0"/>
              <a:t> App</a:t>
            </a:r>
          </a:p>
          <a:p>
            <a:pPr marL="342900" indent="-342900">
              <a:lnSpc>
                <a:spcPts val="2400"/>
              </a:lnSpc>
              <a:buFont typeface="Wingdings" panose="05000000000000000000" pitchFamily="2" charset="2"/>
              <a:buChar char="§"/>
            </a:pPr>
            <a:r>
              <a:rPr lang="de-CH" dirty="0"/>
              <a:t>City </a:t>
            </a:r>
            <a:r>
              <a:rPr lang="de-CH" dirty="0" err="1"/>
              <a:t>Detector</a:t>
            </a:r>
            <a:endParaRPr lang="de-CH" dirty="0"/>
          </a:p>
          <a:p>
            <a:pPr marL="342900" indent="-342900">
              <a:lnSpc>
                <a:spcPts val="2400"/>
              </a:lnSpc>
              <a:buFont typeface="Wingdings" panose="05000000000000000000" pitchFamily="2" charset="2"/>
              <a:buChar char="§"/>
            </a:pPr>
            <a:r>
              <a:rPr lang="de-CH" dirty="0" err="1"/>
              <a:t>Chatbot</a:t>
            </a:r>
            <a:endParaRPr lang="de-CH" dirty="0"/>
          </a:p>
          <a:p>
            <a:pPr marL="342900" indent="-342900">
              <a:lnSpc>
                <a:spcPts val="2400"/>
              </a:lnSpc>
              <a:buFont typeface="Wingdings" panose="05000000000000000000" pitchFamily="2" charset="2"/>
              <a:buChar char="§"/>
            </a:pPr>
            <a:r>
              <a:rPr lang="de-CH" dirty="0" err="1"/>
              <a:t>OpenData</a:t>
            </a:r>
            <a:endParaRPr lang="de-CH" dirty="0"/>
          </a:p>
          <a:p>
            <a:pPr marL="342900" indent="-342900">
              <a:lnSpc>
                <a:spcPts val="2400"/>
              </a:lnSpc>
              <a:buFont typeface="Wingdings" panose="05000000000000000000" pitchFamily="2" charset="2"/>
              <a:buChar char="§"/>
            </a:pPr>
            <a:r>
              <a:rPr lang="de-CH" dirty="0" err="1"/>
              <a:t>Social</a:t>
            </a:r>
            <a:r>
              <a:rPr lang="de-CH" dirty="0"/>
              <a:t> Networks</a:t>
            </a:r>
          </a:p>
          <a:p>
            <a:pPr marL="342900" indent="-342900">
              <a:lnSpc>
                <a:spcPts val="2400"/>
              </a:lnSpc>
              <a:buFont typeface="Wingdings" panose="05000000000000000000" pitchFamily="2" charset="2"/>
              <a:buChar char="§"/>
            </a:pPr>
            <a:r>
              <a:rPr lang="de-CH" dirty="0"/>
              <a:t>Start-Up</a:t>
            </a:r>
          </a:p>
          <a:p>
            <a:endParaRPr lang="de-CH" dirty="0"/>
          </a:p>
        </p:txBody>
      </p:sp>
      <p:sp>
        <p:nvSpPr>
          <p:cNvPr id="4" name="Foliennummernplatzhalter 3"/>
          <p:cNvSpPr>
            <a:spLocks noGrp="1"/>
          </p:cNvSpPr>
          <p:nvPr>
            <p:ph type="sldNum" sz="quarter" idx="10"/>
          </p:nvPr>
        </p:nvSpPr>
        <p:spPr/>
        <p:txBody>
          <a:bodyPr/>
          <a:lstStyle/>
          <a:p>
            <a:fld id="{78C55EB8-B504-4B2A-A58E-B9FDF4003BD5}" type="slidenum">
              <a:rPr lang="de-CH" smtClean="0"/>
              <a:t>11</a:t>
            </a:fld>
            <a:endParaRPr lang="de-CH"/>
          </a:p>
        </p:txBody>
      </p:sp>
    </p:spTree>
    <p:extLst>
      <p:ext uri="{BB962C8B-B14F-4D97-AF65-F5344CB8AC3E}">
        <p14:creationId xmlns:p14="http://schemas.microsoft.com/office/powerpoint/2010/main" val="3876120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0_Logo">
    <p:spTree>
      <p:nvGrpSpPr>
        <p:cNvPr id="1" name=""/>
        <p:cNvGrpSpPr/>
        <p:nvPr/>
      </p:nvGrpSpPr>
      <p:grpSpPr>
        <a:xfrm>
          <a:off x="0" y="0"/>
          <a:ext cx="0" cy="0"/>
          <a:chOff x="0" y="0"/>
          <a:chExt cx="0" cy="0"/>
        </a:xfrm>
      </p:grpSpPr>
      <p:sp>
        <p:nvSpPr>
          <p:cNvPr id="6" name="Rechteck 5"/>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solidFill>
                <a:srgbClr val="E00025"/>
              </a:solidFill>
            </a:endParaRPr>
          </a:p>
        </p:txBody>
      </p:sp>
      <p:pic>
        <p:nvPicPr>
          <p:cNvPr id="7" name="Bild 6" descr="Logo_st_gallen_rgb_150dpi.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0000" y="2743200"/>
            <a:ext cx="7315200" cy="1371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el und Bi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de-DE"/>
              <a:t>Start Hack 2021 | 19.03.2021</a:t>
            </a:r>
            <a:endParaRPr lang="de-DE" dirty="0"/>
          </a:p>
        </p:txBody>
      </p:sp>
      <p:sp>
        <p:nvSpPr>
          <p:cNvPr id="2" name="Titel 1"/>
          <p:cNvSpPr>
            <a:spLocks noGrp="1"/>
          </p:cNvSpPr>
          <p:nvPr>
            <p:ph type="title"/>
          </p:nvPr>
        </p:nvSpPr>
        <p:spPr>
          <a:xfrm>
            <a:off x="768000" y="630000"/>
            <a:ext cx="10656000" cy="720000"/>
          </a:xfrm>
        </p:spPr>
        <p:txBody>
          <a:bodyPr/>
          <a:lstStyle/>
          <a:p>
            <a:r>
              <a:rPr lang="de-DE"/>
              <a:t>Titelmasterformat durch Klicken bearbeiten</a:t>
            </a:r>
            <a:endParaRPr lang="de-DE" dirty="0"/>
          </a:p>
        </p:txBody>
      </p:sp>
      <p:sp>
        <p:nvSpPr>
          <p:cNvPr id="5" name="Foliennummernplatzhalter 4"/>
          <p:cNvSpPr>
            <a:spLocks noGrp="1"/>
          </p:cNvSpPr>
          <p:nvPr>
            <p:ph type="sldNum" sz="quarter" idx="12"/>
          </p:nvPr>
        </p:nvSpPr>
        <p:spPr/>
        <p:txBody>
          <a:bodyPr/>
          <a:lstStyle/>
          <a:p>
            <a:fld id="{7422C1F3-D734-7B46-BE15-E3BB8E56E08A}" type="slidenum">
              <a:rPr lang="de-DE" smtClean="0"/>
              <a:pPr/>
              <a:t>‹Nr.›</a:t>
            </a:fld>
            <a:endParaRPr lang="de-DE"/>
          </a:p>
        </p:txBody>
      </p:sp>
      <p:sp>
        <p:nvSpPr>
          <p:cNvPr id="7" name="Bildplatzhalter 11"/>
          <p:cNvSpPr>
            <a:spLocks noGrp="1"/>
          </p:cNvSpPr>
          <p:nvPr>
            <p:ph type="pic" sz="quarter" idx="18" hasCustomPrompt="1"/>
          </p:nvPr>
        </p:nvSpPr>
        <p:spPr>
          <a:xfrm>
            <a:off x="768000" y="1530350"/>
            <a:ext cx="10656000" cy="4589650"/>
          </a:xfrm>
        </p:spPr>
        <p:txBody>
          <a:bodyPr/>
          <a:lstStyle>
            <a:lvl1pPr marL="0" indent="0">
              <a:buNone/>
              <a:defRPr baseline="0"/>
            </a:lvl1pPr>
          </a:lstStyle>
          <a:p>
            <a:r>
              <a:rPr lang="de-DE" dirty="0"/>
              <a:t>Bild durch klicken auf das Symbol hinzufügen</a:t>
            </a:r>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0_Bild und Text">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6480043" y="1530350"/>
            <a:ext cx="5087957" cy="4589650"/>
          </a:xfrm>
        </p:spPr>
        <p:txBody>
          <a:bodyPr/>
          <a:lstStyle>
            <a:lvl1pPr marL="0" indent="0">
              <a:buNone/>
              <a:defRPr/>
            </a:lvl1pPr>
            <a:lvl2pPr marL="360000" indent="0">
              <a:buNone/>
              <a:defRPr/>
            </a:lvl2pPr>
            <a:lvl3pPr marL="810000" indent="0">
              <a:buNone/>
              <a:defRPr/>
            </a:lvl3pPr>
            <a:lvl4pPr marL="1170000" indent="0">
              <a:buNone/>
              <a:defRPr/>
            </a:lvl4pPr>
          </a:lstStyle>
          <a:p>
            <a:pPr lvl="0"/>
            <a:r>
              <a:rPr lang="de-CH" dirty="0"/>
              <a:t>Mastertextformat bearbeiten</a:t>
            </a:r>
          </a:p>
        </p:txBody>
      </p:sp>
      <p:sp>
        <p:nvSpPr>
          <p:cNvPr id="9" name="Bildplatzhalter 11"/>
          <p:cNvSpPr>
            <a:spLocks noGrp="1"/>
          </p:cNvSpPr>
          <p:nvPr>
            <p:ph type="pic" sz="quarter" idx="18" hasCustomPrompt="1"/>
          </p:nvPr>
        </p:nvSpPr>
        <p:spPr>
          <a:xfrm>
            <a:off x="768000" y="1530350"/>
            <a:ext cx="5040000" cy="4589650"/>
          </a:xfrm>
        </p:spPr>
        <p:txBody>
          <a:bodyPr/>
          <a:lstStyle>
            <a:lvl1pPr marL="0" indent="0">
              <a:buNone/>
              <a:defRPr/>
            </a:lvl1pPr>
          </a:lstStyle>
          <a:p>
            <a:r>
              <a:rPr lang="de-DE" dirty="0"/>
              <a:t>Bild durch klicken auf das Symbol hinzufügen</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Zwei Bilder und Text">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lvl1pPr>
              <a:defRPr/>
            </a:lvl1pPr>
          </a:lstStyle>
          <a:p>
            <a:r>
              <a:rPr lang="nn-NO"/>
              <a:t>Start Hack 2021 | 19.03.2021</a:t>
            </a:r>
            <a:endParaRPr lang="de-DE" dirty="0"/>
          </a:p>
        </p:txBody>
      </p:sp>
      <p:sp>
        <p:nvSpPr>
          <p:cNvPr id="12" name="Bildplatzhalter 11"/>
          <p:cNvSpPr>
            <a:spLocks noGrp="1"/>
          </p:cNvSpPr>
          <p:nvPr>
            <p:ph type="pic" sz="quarter" idx="16" hasCustomPrompt="1"/>
          </p:nvPr>
        </p:nvSpPr>
        <p:spPr>
          <a:xfrm>
            <a:off x="768000" y="1530350"/>
            <a:ext cx="5040000" cy="2160000"/>
          </a:xfrm>
        </p:spPr>
        <p:txBody>
          <a:bodyPr/>
          <a:lstStyle>
            <a:lvl1pPr marL="0" marR="0" indent="0" algn="l" defTabSz="457200" rtl="0" eaLnBrk="1" fontAlgn="auto" latinLnBrk="0" hangingPunct="1">
              <a:lnSpc>
                <a:spcPct val="100000"/>
              </a:lnSpc>
              <a:spcBef>
                <a:spcPts val="600"/>
              </a:spcBef>
              <a:spcAft>
                <a:spcPts val="0"/>
              </a:spcAft>
              <a:buClrTx/>
              <a:buSzPct val="100000"/>
              <a:buFont typeface="Wingdings" panose="05000000000000000000" pitchFamily="2" charset="2"/>
              <a:buNone/>
              <a:tabLst/>
              <a:defRPr/>
            </a:lvl1pPr>
          </a:lstStyle>
          <a:p>
            <a:r>
              <a:rPr lang="de-DE" dirty="0"/>
              <a:t>Bild durch klicken auf das Symbol hinzufügen</a:t>
            </a:r>
          </a:p>
          <a:p>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p:nvPr>
        </p:nvSpPr>
        <p:spPr>
          <a:xfrm>
            <a:off x="6480043" y="1530000"/>
            <a:ext cx="5087957" cy="216035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9" name="Bildplatzhalter 11"/>
          <p:cNvSpPr>
            <a:spLocks noGrp="1"/>
          </p:cNvSpPr>
          <p:nvPr>
            <p:ph type="pic" sz="quarter" idx="17" hasCustomPrompt="1"/>
          </p:nvPr>
        </p:nvSpPr>
        <p:spPr>
          <a:xfrm>
            <a:off x="768000" y="3960000"/>
            <a:ext cx="5040000" cy="2160000"/>
          </a:xfrm>
        </p:spPr>
        <p:txBody>
          <a:bodyPr/>
          <a:lstStyle>
            <a:lvl1pPr marL="0" marR="0" indent="0" algn="l" defTabSz="457200" rtl="0" eaLnBrk="1" fontAlgn="auto" latinLnBrk="0" hangingPunct="1">
              <a:lnSpc>
                <a:spcPct val="100000"/>
              </a:lnSpc>
              <a:spcBef>
                <a:spcPts val="600"/>
              </a:spcBef>
              <a:spcAft>
                <a:spcPts val="0"/>
              </a:spcAft>
              <a:buClrTx/>
              <a:buSzPct val="100000"/>
              <a:buFont typeface="Wingdings" panose="05000000000000000000" pitchFamily="2" charset="2"/>
              <a:buNone/>
              <a:tabLst/>
              <a:defRPr/>
            </a:lvl1pPr>
          </a:lstStyle>
          <a:p>
            <a:r>
              <a:rPr lang="de-DE" dirty="0"/>
              <a:t>Bild durch klicken auf das Symbol hinzufügen</a:t>
            </a:r>
          </a:p>
          <a:p>
            <a:endParaRPr lang="de-DE" dirty="0"/>
          </a:p>
        </p:txBody>
      </p:sp>
      <p:sp>
        <p:nvSpPr>
          <p:cNvPr id="10" name="Inhaltsplatzhalter 2"/>
          <p:cNvSpPr>
            <a:spLocks noGrp="1"/>
          </p:cNvSpPr>
          <p:nvPr>
            <p:ph idx="18"/>
          </p:nvPr>
        </p:nvSpPr>
        <p:spPr>
          <a:xfrm>
            <a:off x="6480651" y="3959650"/>
            <a:ext cx="5087957" cy="216035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_Nur Titel">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nn-NO"/>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6" name="Foliennummernplatzhalter 5"/>
          <p:cNvSpPr>
            <a:spLocks noGrp="1"/>
          </p:cNvSpPr>
          <p:nvPr>
            <p:ph type="sldNum" sz="quarter" idx="12"/>
          </p:nvPr>
        </p:nvSpPr>
        <p:spPr/>
        <p:txBody>
          <a:bodyPr/>
          <a:lstStyle/>
          <a:p>
            <a:fld id="{7422C1F3-D734-7B46-BE15-E3BB8E56E08A}" type="slidenum">
              <a:rPr lang="de-DE" smtClean="0"/>
              <a:pPr/>
              <a:t>‹Nr.›</a:t>
            </a:fld>
            <a:endParaRPr lang="de-DE"/>
          </a:p>
        </p:txBody>
      </p:sp>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Zitate und Aussagen">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nn-NO"/>
              <a:t>Start Hack 2021 | 19.03.2021</a:t>
            </a:r>
            <a:endParaRPr lang="de-DE"/>
          </a:p>
        </p:txBody>
      </p:sp>
      <p:sp>
        <p:nvSpPr>
          <p:cNvPr id="2" name="Titel 1"/>
          <p:cNvSpPr>
            <a:spLocks noGrp="1"/>
          </p:cNvSpPr>
          <p:nvPr>
            <p:ph type="title"/>
          </p:nvPr>
        </p:nvSpPr>
        <p:spPr>
          <a:xfrm>
            <a:off x="768000" y="630000"/>
            <a:ext cx="10752000" cy="4932600"/>
          </a:xfrm>
        </p:spPr>
        <p:txBody>
          <a:bodyPr/>
          <a:lstStyle>
            <a:lvl1pPr>
              <a:defRPr sz="4800"/>
            </a:lvl1pPr>
          </a:lstStyle>
          <a:p>
            <a:r>
              <a:rPr lang="de-DE"/>
              <a:t>Titelmasterformat durch Klicken bearbeiten</a:t>
            </a:r>
            <a:endParaRPr lang="de-DE" dirty="0"/>
          </a:p>
        </p:txBody>
      </p:sp>
      <p:sp>
        <p:nvSpPr>
          <p:cNvPr id="5" name="Foliennummernplatzhalter 4"/>
          <p:cNvSpPr>
            <a:spLocks noGrp="1"/>
          </p:cNvSpPr>
          <p:nvPr>
            <p:ph type="sldNum" sz="quarter" idx="12"/>
          </p:nvPr>
        </p:nvSpPr>
        <p:spPr/>
        <p:txBody>
          <a:bodyPr/>
          <a:lstStyle/>
          <a:p>
            <a:fld id="{7422C1F3-D734-7B46-BE15-E3BB8E56E08A}" type="slidenum">
              <a:rPr lang="de-DE" smtClean="0"/>
              <a:pPr/>
              <a:t>‹Nr.›</a:t>
            </a:fld>
            <a:endParaRPr lang="de-DE"/>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Kapitel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6096" y="189694"/>
            <a:ext cx="9263158" cy="1088083"/>
          </a:xfrm>
        </p:spPr>
        <p:txBody>
          <a:bodyPr lIns="0" tIns="0" rIns="0" bIns="0"/>
          <a:lstStyle>
            <a:lvl1pPr>
              <a:defRPr/>
            </a:lvl1pPr>
          </a:lstStyle>
          <a:p>
            <a:r>
              <a:rPr lang="de-DE" dirty="0"/>
              <a:t>Inhalt</a:t>
            </a:r>
            <a:endParaRPr lang="de-CH" dirty="0"/>
          </a:p>
        </p:txBody>
      </p:sp>
      <p:sp>
        <p:nvSpPr>
          <p:cNvPr id="3" name="Inhaltsplatzhalter 2"/>
          <p:cNvSpPr>
            <a:spLocks noGrp="1"/>
          </p:cNvSpPr>
          <p:nvPr>
            <p:ph idx="1" hasCustomPrompt="1"/>
          </p:nvPr>
        </p:nvSpPr>
        <p:spPr>
          <a:xfrm>
            <a:off x="506096" y="1530907"/>
            <a:ext cx="11183158" cy="4706593"/>
          </a:xfrm>
        </p:spPr>
        <p:txBody>
          <a:bodyPr lIns="0" tIns="0" rIns="0" bIns="0"/>
          <a:lstStyle>
            <a:lvl1pPr>
              <a:defRPr/>
            </a:lvl1pPr>
            <a:lvl2pPr marL="880593" indent="-377036">
              <a:buFont typeface="+mj-lt"/>
              <a:buAutoNum type="alphaLcPeriod"/>
              <a:defRPr/>
            </a:lvl2pPr>
            <a:lvl3pPr marL="1131107" indent="-253044">
              <a:defRPr/>
            </a:lvl3pPr>
            <a:lvl4pPr marL="1391742" indent="-253044">
              <a:defRPr/>
            </a:lvl4pPr>
            <a:lvl5pPr marL="1766247" indent="-253044">
              <a:defRPr/>
            </a:lvl5pPr>
          </a:lstStyle>
          <a:p>
            <a:pPr lvl="0"/>
            <a:r>
              <a:rPr lang="de-DE" dirty="0"/>
              <a:t>1. Formatvorlage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p:cNvSpPr>
            <a:spLocks noGrp="1"/>
          </p:cNvSpPr>
          <p:nvPr>
            <p:ph type="dt" sz="half" idx="10"/>
          </p:nvPr>
        </p:nvSpPr>
        <p:spPr>
          <a:xfrm>
            <a:off x="506096" y="6338718"/>
            <a:ext cx="2728421" cy="126521"/>
          </a:xfrm>
        </p:spPr>
        <p:txBody>
          <a:bodyPr/>
          <a:lstStyle/>
          <a:p>
            <a:endParaRPr lang="de-CH" dirty="0"/>
          </a:p>
        </p:txBody>
      </p:sp>
      <p:pic>
        <p:nvPicPr>
          <p:cNvPr id="5" name="Grafik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94252" y="396102"/>
            <a:ext cx="975498" cy="975498"/>
          </a:xfrm>
          <a:prstGeom prst="rect">
            <a:avLst/>
          </a:prstGeom>
        </p:spPr>
      </p:pic>
    </p:spTree>
    <p:extLst>
      <p:ext uri="{BB962C8B-B14F-4D97-AF65-F5344CB8AC3E}">
        <p14:creationId xmlns:p14="http://schemas.microsoft.com/office/powerpoint/2010/main" val="2011512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ext ganzseitig">
    <p:spTree>
      <p:nvGrpSpPr>
        <p:cNvPr id="1" name=""/>
        <p:cNvGrpSpPr/>
        <p:nvPr/>
      </p:nvGrpSpPr>
      <p:grpSpPr>
        <a:xfrm>
          <a:off x="0" y="0"/>
          <a:ext cx="0" cy="0"/>
          <a:chOff x="0" y="0"/>
          <a:chExt cx="0" cy="0"/>
        </a:xfrm>
      </p:grpSpPr>
      <p:sp>
        <p:nvSpPr>
          <p:cNvPr id="2" name="Titel 1"/>
          <p:cNvSpPr>
            <a:spLocks noGrp="1"/>
          </p:cNvSpPr>
          <p:nvPr>
            <p:ph type="title"/>
          </p:nvPr>
        </p:nvSpPr>
        <p:spPr>
          <a:xfrm>
            <a:off x="506096" y="169539"/>
            <a:ext cx="11183158" cy="961562"/>
          </a:xfrm>
        </p:spPr>
        <p:txBody>
          <a:bodyPr anchor="t"/>
          <a:lstStyle>
            <a:lvl1pPr algn="l">
              <a:defRPr sz="2812" b="1"/>
            </a:lvl1pPr>
          </a:lstStyle>
          <a:p>
            <a:r>
              <a:rPr lang="de-DE"/>
              <a:t>Titelmasterformat durch Klicken bearbeiten</a:t>
            </a:r>
            <a:endParaRPr lang="de-CH" dirty="0"/>
          </a:p>
        </p:txBody>
      </p:sp>
      <p:sp>
        <p:nvSpPr>
          <p:cNvPr id="4" name="Textplatzhalter 3"/>
          <p:cNvSpPr>
            <a:spLocks noGrp="1"/>
          </p:cNvSpPr>
          <p:nvPr>
            <p:ph type="body" sz="half" idx="2" hasCustomPrompt="1"/>
          </p:nvPr>
        </p:nvSpPr>
        <p:spPr>
          <a:xfrm>
            <a:off x="506096" y="1530908"/>
            <a:ext cx="11183158" cy="4706593"/>
          </a:xfrm>
        </p:spPr>
        <p:txBody>
          <a:bodyPr>
            <a:normAutofit/>
          </a:bodyPr>
          <a:lstStyle>
            <a:lvl1pPr marL="0" indent="0">
              <a:buFont typeface="Arial" panose="020B0604020202020204" pitchFamily="34" charset="0"/>
              <a:buNone/>
              <a:defRPr sz="2812" baseline="0"/>
            </a:lvl1pPr>
            <a:lvl2pPr marL="377036" indent="-377036">
              <a:buClr>
                <a:schemeClr val="tx2"/>
              </a:buClr>
              <a:buFont typeface="Arial" panose="020B0604020202020204" pitchFamily="34" charset="0"/>
              <a:buChar char="•"/>
              <a:defRPr sz="2812"/>
            </a:lvl2pPr>
            <a:lvl3pPr marL="635140" indent="-253044">
              <a:buClr>
                <a:schemeClr val="accent2"/>
              </a:buClr>
              <a:buFont typeface="Arial" panose="020B0604020202020204" pitchFamily="34" charset="0"/>
              <a:buChar char="•"/>
              <a:defRPr sz="2249"/>
            </a:lvl3pPr>
            <a:lvl4pPr marL="880593" indent="-250514">
              <a:spcAft>
                <a:spcPts val="211"/>
              </a:spcAft>
              <a:buClr>
                <a:schemeClr val="accent3"/>
              </a:buClr>
              <a:buFont typeface="Arial" panose="020B0604020202020204" pitchFamily="34" charset="0"/>
              <a:buChar char="•"/>
              <a:defRPr sz="1968"/>
            </a:lvl4pPr>
            <a:lvl5pPr marL="1133637" indent="-247983">
              <a:spcAft>
                <a:spcPts val="211"/>
              </a:spcAft>
              <a:buClr>
                <a:schemeClr val="accent1"/>
              </a:buClr>
              <a:buFont typeface="Arial" panose="020B0604020202020204" pitchFamily="34" charset="0"/>
              <a:buChar char="•"/>
              <a:defRPr sz="1687"/>
            </a:lvl5pPr>
            <a:lvl6pPr marL="1714527" indent="0">
              <a:buNone/>
              <a:defRPr sz="675"/>
            </a:lvl6pPr>
            <a:lvl7pPr marL="2057433" indent="0">
              <a:buNone/>
              <a:defRPr sz="675"/>
            </a:lvl7pPr>
            <a:lvl8pPr marL="2400338" indent="0">
              <a:buNone/>
              <a:defRPr sz="675"/>
            </a:lvl8pPr>
            <a:lvl9pPr marL="2743244" indent="0">
              <a:buNone/>
              <a:defRPr sz="675"/>
            </a:lvl9pPr>
          </a:lstStyle>
          <a:p>
            <a:pPr lvl="0"/>
            <a:r>
              <a:rPr lang="de-DE" dirty="0"/>
              <a:t>Formatvorlage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5" name="Datumsplatzhalter 4"/>
          <p:cNvSpPr>
            <a:spLocks noGrp="1"/>
          </p:cNvSpPr>
          <p:nvPr>
            <p:ph type="dt" sz="half" idx="10"/>
          </p:nvPr>
        </p:nvSpPr>
        <p:spPr/>
        <p:txBody>
          <a:bodyPr/>
          <a:lstStyle/>
          <a:p>
            <a:endParaRPr lang="de-CH"/>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extLst>
      <p:ext uri="{BB962C8B-B14F-4D97-AF65-F5344CB8AC3E}">
        <p14:creationId xmlns:p14="http://schemas.microsoft.com/office/powerpoint/2010/main" val="3582579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sp>
        <p:nvSpPr>
          <p:cNvPr id="12" name="Bildplatzhalter 11"/>
          <p:cNvSpPr>
            <a:spLocks noGrp="1"/>
          </p:cNvSpPr>
          <p:nvPr>
            <p:ph type="pic" sz="quarter" idx="14" hasCustomPrompt="1"/>
          </p:nvPr>
        </p:nvSpPr>
        <p:spPr>
          <a:xfrm>
            <a:off x="768000" y="2520000"/>
            <a:ext cx="10656000" cy="3711600"/>
          </a:xfrm>
        </p:spPr>
        <p:txBody>
          <a:bodyPr/>
          <a:lstStyle>
            <a:lvl1pPr marL="0" indent="0">
              <a:buNone/>
              <a:defRPr sz="1800" baseline="0"/>
            </a:lvl1pPr>
          </a:lstStyle>
          <a:p>
            <a:r>
              <a:rPr lang="de-DE" dirty="0"/>
              <a:t>Auf Symbol klicken, um ein Bild einzufügen</a:t>
            </a:r>
          </a:p>
        </p:txBody>
      </p:sp>
      <p:sp>
        <p:nvSpPr>
          <p:cNvPr id="5" name="Titel 4"/>
          <p:cNvSpPr>
            <a:spLocks noGrp="1"/>
          </p:cNvSpPr>
          <p:nvPr>
            <p:ph type="title" hasCustomPrompt="1"/>
          </p:nvPr>
        </p:nvSpPr>
        <p:spPr>
          <a:xfrm>
            <a:off x="768000" y="548760"/>
            <a:ext cx="10656000" cy="1152048"/>
          </a:xfrm>
        </p:spPr>
        <p:txBody>
          <a:bodyPr/>
          <a:lstStyle>
            <a:lvl1pPr>
              <a:defRPr sz="3600">
                <a:solidFill>
                  <a:schemeClr val="tx1"/>
                </a:solidFill>
              </a:defRPr>
            </a:lvl1pPr>
          </a:lstStyle>
          <a:p>
            <a:r>
              <a:rPr lang="de-DE" dirty="0"/>
              <a:t>Titelmasterformat durch klicken bearbeiten</a:t>
            </a:r>
            <a:endParaRPr lang="de-CH" dirty="0"/>
          </a:p>
        </p:txBody>
      </p:sp>
      <p:sp>
        <p:nvSpPr>
          <p:cNvPr id="15" name="Untertitel 2"/>
          <p:cNvSpPr>
            <a:spLocks noGrp="1"/>
          </p:cNvSpPr>
          <p:nvPr>
            <p:ph type="subTitle" idx="1" hasCustomPrompt="1"/>
          </p:nvPr>
        </p:nvSpPr>
        <p:spPr>
          <a:xfrm>
            <a:off x="771079" y="1844825"/>
            <a:ext cx="10652923" cy="216023"/>
          </a:xfrm>
        </p:spPr>
        <p:txBody>
          <a:bodyPr/>
          <a:lstStyle>
            <a:lvl1pPr marL="0" indent="0" algn="l">
              <a:spcBef>
                <a:spcPts val="0"/>
              </a:spcBef>
              <a:buNone/>
              <a:defRPr sz="1300">
                <a:solidFill>
                  <a:schemeClr val="tx1"/>
                </a:solidFill>
                <a:latin typeface="Arial" panose="020B0604020202020204" pitchFamily="34" charset="0"/>
                <a:cs typeface="Arial" panose="020B0604020202020204" pitchFamily="34" charset="0"/>
              </a:defRPr>
            </a:lvl1pPr>
            <a:lvl2pPr marL="457148" indent="0" algn="ctr">
              <a:buNone/>
              <a:defRPr>
                <a:solidFill>
                  <a:schemeClr val="tx1">
                    <a:tint val="75000"/>
                  </a:schemeClr>
                </a:solidFill>
              </a:defRPr>
            </a:lvl2pPr>
            <a:lvl3pPr marL="914295" indent="0" algn="ctr">
              <a:buNone/>
              <a:defRPr>
                <a:solidFill>
                  <a:schemeClr val="tx1">
                    <a:tint val="75000"/>
                  </a:schemeClr>
                </a:solidFill>
              </a:defRPr>
            </a:lvl3pPr>
            <a:lvl4pPr marL="1371443" indent="0" algn="ctr">
              <a:buNone/>
              <a:defRPr>
                <a:solidFill>
                  <a:schemeClr val="tx1">
                    <a:tint val="75000"/>
                  </a:schemeClr>
                </a:solidFill>
              </a:defRPr>
            </a:lvl4pPr>
            <a:lvl5pPr marL="1828591" indent="0" algn="ctr">
              <a:buNone/>
              <a:defRPr>
                <a:solidFill>
                  <a:schemeClr val="tx1">
                    <a:tint val="75000"/>
                  </a:schemeClr>
                </a:solidFill>
              </a:defRPr>
            </a:lvl5pPr>
            <a:lvl6pPr marL="2285738" indent="0" algn="ctr">
              <a:buNone/>
              <a:defRPr>
                <a:solidFill>
                  <a:schemeClr val="tx1">
                    <a:tint val="75000"/>
                  </a:schemeClr>
                </a:solidFill>
              </a:defRPr>
            </a:lvl6pPr>
            <a:lvl7pPr marL="2742886" indent="0" algn="ctr">
              <a:buNone/>
              <a:defRPr>
                <a:solidFill>
                  <a:schemeClr val="tx1">
                    <a:tint val="75000"/>
                  </a:schemeClr>
                </a:solidFill>
              </a:defRPr>
            </a:lvl7pPr>
            <a:lvl8pPr marL="3200034" indent="0" algn="ctr">
              <a:buNone/>
              <a:defRPr>
                <a:solidFill>
                  <a:schemeClr val="tx1">
                    <a:tint val="75000"/>
                  </a:schemeClr>
                </a:solidFill>
              </a:defRPr>
            </a:lvl8pPr>
            <a:lvl9pPr marL="3657182" indent="0" algn="ctr">
              <a:buNone/>
              <a:defRPr>
                <a:solidFill>
                  <a:schemeClr val="tx1">
                    <a:tint val="75000"/>
                  </a:schemeClr>
                </a:solidFill>
              </a:defRPr>
            </a:lvl9pPr>
          </a:lstStyle>
          <a:p>
            <a:r>
              <a:rPr lang="de-DE" dirty="0"/>
              <a:t>Vorname Nachname durch klicken bearbeiten</a:t>
            </a:r>
            <a:endParaRPr lang="de-CH" dirty="0"/>
          </a:p>
        </p:txBody>
      </p:sp>
      <p:sp>
        <p:nvSpPr>
          <p:cNvPr id="22" name="Textplatzhalter 21"/>
          <p:cNvSpPr>
            <a:spLocks noGrp="1"/>
          </p:cNvSpPr>
          <p:nvPr>
            <p:ph type="body" sz="quarter" idx="15" hasCustomPrompt="1"/>
          </p:nvPr>
        </p:nvSpPr>
        <p:spPr>
          <a:xfrm>
            <a:off x="768351" y="2085911"/>
            <a:ext cx="10655300" cy="215900"/>
          </a:xfrm>
        </p:spPr>
        <p:txBody>
          <a:bodyPr vert="horz" lIns="0" tIns="0" rIns="0" bIns="0" rtlCol="0">
            <a:noAutofit/>
          </a:bodyPr>
          <a:lstStyle>
            <a:lvl1pPr marL="180000" indent="-180000">
              <a:buNone/>
              <a:defRPr lang="de-CH" sz="1300" dirty="0">
                <a:latin typeface="Arial" panose="020B0604020202020204" pitchFamily="34" charset="0"/>
                <a:cs typeface="Arial" panose="020B0604020202020204" pitchFamily="34" charset="0"/>
              </a:defRPr>
            </a:lvl1pPr>
          </a:lstStyle>
          <a:p>
            <a:pPr marL="0" lvl="0" indent="0">
              <a:spcBef>
                <a:spcPts val="0"/>
              </a:spcBef>
            </a:pPr>
            <a:r>
              <a:rPr lang="de-DE" dirty="0"/>
              <a:t>St.Gallen, 00. Monat 0000 durch klicken bearbeiten</a:t>
            </a:r>
            <a:endParaRPr lang="de-CH"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de-DE"/>
              <a:t>Start Hack 2021 | 19.03.2021</a:t>
            </a:r>
            <a:endParaRPr lang="de-DE" dirty="0"/>
          </a:p>
        </p:txBody>
      </p:sp>
      <p:sp>
        <p:nvSpPr>
          <p:cNvPr id="4" name="Foliennummernplatzhalter 3"/>
          <p:cNvSpPr>
            <a:spLocks noGrp="1"/>
          </p:cNvSpPr>
          <p:nvPr>
            <p:ph type="sldNum" sz="quarter" idx="11"/>
          </p:nvPr>
        </p:nvSpPr>
        <p:spPr/>
        <p:txBody>
          <a:bodyPr/>
          <a:lstStyle/>
          <a:p>
            <a:fld id="{7422C1F3-D734-7B46-BE15-E3BB8E56E08A}" type="slidenum">
              <a:rPr lang="de-DE" smtClean="0"/>
              <a:pPr/>
              <a:t>‹Nr.›</a:t>
            </a:fld>
            <a:endParaRPr lang="de-DE" dirty="0"/>
          </a:p>
        </p:txBody>
      </p:sp>
      <p:sp>
        <p:nvSpPr>
          <p:cNvPr id="8" name="Inhaltsplatzhalter 7"/>
          <p:cNvSpPr>
            <a:spLocks noGrp="1"/>
          </p:cNvSpPr>
          <p:nvPr>
            <p:ph sz="quarter" idx="13" hasCustomPrompt="1"/>
          </p:nvPr>
        </p:nvSpPr>
        <p:spPr>
          <a:xfrm>
            <a:off x="768000" y="630000"/>
            <a:ext cx="10752000" cy="5535304"/>
          </a:xfrm>
        </p:spPr>
        <p:txBody>
          <a:bodyPr>
            <a:noAutofit/>
          </a:bodyPr>
          <a:lstStyle>
            <a:lvl1pPr marL="514350" indent="-514350">
              <a:buFont typeface="+mj-lt"/>
              <a:buAutoNum type="arabicPeriod"/>
              <a:defRPr sz="2600" baseline="0">
                <a:solidFill>
                  <a:srgbClr val="E00025"/>
                </a:solidFill>
              </a:defRPr>
            </a:lvl1pPr>
          </a:lstStyle>
          <a:p>
            <a:pPr lvl="0"/>
            <a:r>
              <a:rPr lang="de-CH" dirty="0"/>
              <a:t>Agenda durch klicken hinzufügen</a:t>
            </a:r>
          </a:p>
        </p:txBody>
      </p:sp>
      <p:pic>
        <p:nvPicPr>
          <p:cNvPr id="5" name="Grafik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el &amp; Inhalt ohne Aufzählu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lvl1pPr>
              <a:defRPr/>
            </a:lvl1pPr>
          </a:lstStyle>
          <a:p>
            <a:r>
              <a:rPr lang="nn-NO"/>
              <a:t>Start Hack 2021 | 19.03.2021</a:t>
            </a:r>
            <a:endParaRPr lang="de-DE" dirty="0"/>
          </a:p>
        </p:txBody>
      </p:sp>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p:txBody>
          <a:bodyPr/>
          <a:lstStyle>
            <a:lvl1pPr marL="0" indent="0">
              <a:spcBef>
                <a:spcPts val="0"/>
              </a:spcBef>
              <a:buFontTx/>
              <a:buNone/>
              <a:defRPr/>
            </a:lvl1pPr>
            <a:lvl2pPr marL="0" indent="0">
              <a:spcBef>
                <a:spcPts val="0"/>
              </a:spcBef>
              <a:buFontTx/>
              <a:buNone/>
              <a:defRPr/>
            </a:lvl2pPr>
            <a:lvl3pPr marL="0" indent="0">
              <a:spcBef>
                <a:spcPts val="0"/>
              </a:spcBef>
              <a:buFontTx/>
              <a:buNone/>
              <a:defRPr/>
            </a:lvl3pPr>
            <a:lvl4pPr marL="0" indent="0">
              <a:spcBef>
                <a:spcPts val="0"/>
              </a:spcBef>
              <a:buFontTx/>
              <a:buNone/>
              <a:defRPr/>
            </a:lvl4pPr>
            <a:lvl5pPr marL="0" indent="0">
              <a:spcBef>
                <a:spcPts val="0"/>
              </a:spcBef>
              <a:buFontTx/>
              <a:buNone/>
              <a:defRPr/>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Foliennummernplatzhalter 5"/>
          <p:cNvSpPr>
            <a:spLocks noGrp="1"/>
          </p:cNvSpPr>
          <p:nvPr>
            <p:ph type="sldNum" sz="quarter" idx="12"/>
          </p:nvPr>
        </p:nvSpPr>
        <p:spPr/>
        <p:txBody>
          <a:bodyPr/>
          <a:lstStyle/>
          <a:p>
            <a:fld id="{7422C1F3-D734-7B46-BE15-E3BB8E56E08A}" type="slidenum">
              <a:rPr lang="de-DE" smtClean="0"/>
              <a:pPr/>
              <a:t>‹Nr.›</a:t>
            </a:fld>
            <a:endParaRPr lang="de-DE"/>
          </a:p>
        </p:txBody>
      </p:sp>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el &amp; Inhalt mit Aufzählu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lvl1pPr>
              <a:defRPr/>
            </a:lvl1pPr>
          </a:lstStyle>
          <a:p>
            <a:r>
              <a:rPr lang="nn-NO"/>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hasCustomPrompt="1"/>
          </p:nvPr>
        </p:nvSpPr>
        <p:spPr/>
        <p:txBody>
          <a:bodyPr/>
          <a:lstStyle>
            <a:lvl1pPr>
              <a:defRPr/>
            </a:lvl1pPr>
          </a:lstStyle>
          <a:p>
            <a:pPr lvl="0"/>
            <a:r>
              <a:rPr lang="de-CH" dirty="0"/>
              <a:t>Mastertextformat durch klicken bearbeiten</a:t>
            </a:r>
          </a:p>
          <a:p>
            <a:pPr lvl="1"/>
            <a:r>
              <a:rPr lang="de-CH" dirty="0"/>
              <a:t>Zweite Ebene</a:t>
            </a:r>
          </a:p>
          <a:p>
            <a:pPr lvl="2"/>
            <a:r>
              <a:rPr lang="de-CH" dirty="0"/>
              <a:t>Dritte Ebene</a:t>
            </a:r>
          </a:p>
          <a:p>
            <a:pPr lvl="3"/>
            <a:r>
              <a:rPr lang="de-CH" dirty="0"/>
              <a:t>Vierte Ebene</a:t>
            </a:r>
          </a:p>
          <a:p>
            <a:pPr lvl="3"/>
            <a:endParaRPr lang="de-CH" dirty="0"/>
          </a:p>
        </p:txBody>
      </p:sp>
      <p:sp>
        <p:nvSpPr>
          <p:cNvPr id="7" name="Foliennummernplatzhalter 5"/>
          <p:cNvSpPr>
            <a:spLocks noGrp="1"/>
          </p:cNvSpPr>
          <p:nvPr>
            <p:ph type="sldNum" sz="quarter" idx="12"/>
          </p:nvPr>
        </p:nvSpPr>
        <p:spPr>
          <a:xfrm>
            <a:off x="11088608" y="6480000"/>
            <a:ext cx="480000" cy="180000"/>
          </a:xfrm>
        </p:spPr>
        <p:txBody>
          <a:bodyPr/>
          <a:lstStyle/>
          <a:p>
            <a:fld id="{7422C1F3-D734-7B46-BE15-E3BB8E56E08A}" type="slidenum">
              <a:rPr lang="de-DE" smtClean="0"/>
              <a:pPr/>
              <a:t>‹Nr.›</a:t>
            </a:fld>
            <a:endParaRPr lang="de-DE" dirty="0"/>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Zwei Spalten ohne Aufzählung">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lvl1pPr>
              <a:defRPr/>
            </a:lvl1pPr>
          </a:lstStyle>
          <a:p>
            <a:r>
              <a:rPr lang="nn-NO"/>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1530000"/>
            <a:ext cx="5084160" cy="4770000"/>
          </a:xfrm>
        </p:spPr>
        <p:txBody>
          <a:bodyPr/>
          <a:lstStyle>
            <a:lvl1pPr marL="0" indent="0">
              <a:buNone/>
              <a:defRPr sz="2200"/>
            </a:lvl1pPr>
            <a:lvl2pPr marL="360000" indent="0">
              <a:buNone/>
              <a:defRPr/>
            </a:lvl2pPr>
            <a:lvl3pPr marL="810000" indent="0">
              <a:buNone/>
              <a:defRPr/>
            </a:lvl3pPr>
            <a:lvl4pPr marL="1170000" indent="0">
              <a:buNone/>
              <a:defRPr/>
            </a:lvl4pPr>
          </a:lstStyle>
          <a:p>
            <a:pPr lvl="0"/>
            <a:r>
              <a:rPr lang="de-CH" dirty="0"/>
              <a:t>Mastertextformat bearbeiten</a:t>
            </a:r>
          </a:p>
        </p:txBody>
      </p:sp>
      <p:sp>
        <p:nvSpPr>
          <p:cNvPr id="9" name="Inhaltsplatzhalter 2"/>
          <p:cNvSpPr>
            <a:spLocks noGrp="1"/>
          </p:cNvSpPr>
          <p:nvPr>
            <p:ph idx="13" hasCustomPrompt="1"/>
          </p:nvPr>
        </p:nvSpPr>
        <p:spPr>
          <a:xfrm>
            <a:off x="6480043" y="1530000"/>
            <a:ext cx="5087957" cy="4770000"/>
          </a:xfrm>
        </p:spPr>
        <p:txBody>
          <a:bodyPr/>
          <a:lstStyle>
            <a:lvl1pPr marL="0" indent="0">
              <a:buNone/>
              <a:defRPr/>
            </a:lvl1pPr>
            <a:lvl2pPr marL="360000" indent="0">
              <a:buNone/>
              <a:defRPr/>
            </a:lvl2pPr>
            <a:lvl3pPr marL="810000" indent="0">
              <a:buNone/>
              <a:defRPr/>
            </a:lvl3pPr>
            <a:lvl4pPr marL="1170000" indent="0">
              <a:buNone/>
              <a:defRPr/>
            </a:lvl4pPr>
          </a:lstStyle>
          <a:p>
            <a:pPr lvl="0"/>
            <a:r>
              <a:rPr lang="de-CH" dirty="0"/>
              <a:t>Mastertextformat bearbeiten</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Zwei Spalten mit Aufzählungszeichen">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1530000"/>
            <a:ext cx="5084160" cy="4770000"/>
          </a:xfrm>
        </p:spPr>
        <p:txBody>
          <a:bodyPr/>
          <a:lstStyle>
            <a:lvl1pPr marL="0" indent="0">
              <a:buNone/>
              <a:defRPr/>
            </a:lvl1pPr>
            <a:lvl2pPr marL="360000" indent="0">
              <a:buNone/>
              <a:defRPr/>
            </a:lvl2pPr>
            <a:lvl3pPr marL="810000" indent="0">
              <a:buNone/>
              <a:defRPr/>
            </a:lvl3pPr>
            <a:lvl4pPr marL="1170000" indent="0">
              <a:buNone/>
              <a:defRPr/>
            </a:lvl4pPr>
          </a:lstStyle>
          <a:p>
            <a:pPr lvl="0"/>
            <a:r>
              <a:rPr lang="de-CH" dirty="0"/>
              <a:t>Mastertextformat bearbeiten</a:t>
            </a:r>
          </a:p>
        </p:txBody>
      </p:sp>
      <p:sp>
        <p:nvSpPr>
          <p:cNvPr id="9" name="Inhaltsplatzhalter 2"/>
          <p:cNvSpPr>
            <a:spLocks noGrp="1"/>
          </p:cNvSpPr>
          <p:nvPr>
            <p:ph idx="13"/>
          </p:nvPr>
        </p:nvSpPr>
        <p:spPr>
          <a:xfrm>
            <a:off x="6480043" y="1530000"/>
            <a:ext cx="5087957" cy="477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extLst>
      <p:ext uri="{BB962C8B-B14F-4D97-AF65-F5344CB8AC3E}">
        <p14:creationId xmlns:p14="http://schemas.microsoft.com/office/powerpoint/2010/main" val="213125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Zwei Spalten mit Zwischentitel">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2021 | 19.03.2021</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2430000"/>
            <a:ext cx="5039968" cy="3690000"/>
          </a:xfrm>
        </p:spPr>
        <p:txBody>
          <a:bodyPr/>
          <a:lstStyle>
            <a:lvl1pPr marL="0" indent="0">
              <a:buNone/>
              <a:defRPr/>
            </a:lvl1pPr>
            <a:lvl2pPr marL="360000" indent="0">
              <a:buNone/>
              <a:defRPr/>
            </a:lvl2pPr>
            <a:lvl3pPr marL="810000" indent="0">
              <a:buNone/>
              <a:defRPr/>
            </a:lvl3pPr>
            <a:lvl4pPr marL="1170000" indent="0">
              <a:buNone/>
              <a:defRPr/>
            </a:lvl4pPr>
          </a:lstStyle>
          <a:p>
            <a:pPr lvl="0"/>
            <a:r>
              <a:rPr lang="de-CH" dirty="0"/>
              <a:t>Mastertextformat bearbeiten</a:t>
            </a:r>
          </a:p>
        </p:txBody>
      </p:sp>
      <p:sp>
        <p:nvSpPr>
          <p:cNvPr id="9" name="Inhaltsplatzhalter 2"/>
          <p:cNvSpPr>
            <a:spLocks noGrp="1"/>
          </p:cNvSpPr>
          <p:nvPr>
            <p:ph idx="13"/>
          </p:nvPr>
        </p:nvSpPr>
        <p:spPr>
          <a:xfrm>
            <a:off x="6480043" y="2430000"/>
            <a:ext cx="5087957" cy="369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0" name="Inhaltsplatzhalter 2"/>
          <p:cNvSpPr>
            <a:spLocks noGrp="1"/>
          </p:cNvSpPr>
          <p:nvPr>
            <p:ph idx="14"/>
          </p:nvPr>
        </p:nvSpPr>
        <p:spPr>
          <a:xfrm>
            <a:off x="768000" y="1530000"/>
            <a:ext cx="5039968" cy="900000"/>
          </a:xfrm>
        </p:spPr>
        <p:txBody>
          <a:bodyPr/>
          <a:lstStyle>
            <a:lvl1pPr marL="0" indent="0">
              <a:buFontTx/>
              <a:buNone/>
              <a:defRPr b="1"/>
            </a:lvl1pPr>
          </a:lstStyle>
          <a:p>
            <a:pPr lvl="0"/>
            <a:r>
              <a:rPr lang="de-DE"/>
              <a:t>Formatvorlagen des Textmasters bearbeiten</a:t>
            </a:r>
          </a:p>
        </p:txBody>
      </p:sp>
      <p:sp>
        <p:nvSpPr>
          <p:cNvPr id="11" name="Inhaltsplatzhalter 2"/>
          <p:cNvSpPr>
            <a:spLocks noGrp="1"/>
          </p:cNvSpPr>
          <p:nvPr>
            <p:ph idx="15"/>
          </p:nvPr>
        </p:nvSpPr>
        <p:spPr>
          <a:xfrm>
            <a:off x="6480043" y="1530000"/>
            <a:ext cx="5087957" cy="900000"/>
          </a:xfrm>
        </p:spPr>
        <p:txBody>
          <a:bodyPr/>
          <a:lstStyle>
            <a:lvl1pPr marL="0" indent="0">
              <a:buFontTx/>
              <a:buNone/>
              <a:defRPr b="1"/>
            </a:lvl1pPr>
          </a:lstStyle>
          <a:p>
            <a:pPr lvl="0"/>
            <a:r>
              <a:rPr lang="de-DE"/>
              <a:t>Formatvorlagen des Textmasters bearbeiten</a:t>
            </a:r>
          </a:p>
        </p:txBody>
      </p:sp>
      <p:pic>
        <p:nvPicPr>
          <p:cNvPr id="12" name="Grafik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2" y="243702"/>
            <a:ext cx="975498" cy="9754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Ganzseitiges Bild">
    <p:spTree>
      <p:nvGrpSpPr>
        <p:cNvPr id="1" name=""/>
        <p:cNvGrpSpPr/>
        <p:nvPr/>
      </p:nvGrpSpPr>
      <p:grpSpPr>
        <a:xfrm>
          <a:off x="0" y="0"/>
          <a:ext cx="0" cy="0"/>
          <a:chOff x="0" y="0"/>
          <a:chExt cx="0" cy="0"/>
        </a:xfrm>
      </p:grpSpPr>
      <p:sp>
        <p:nvSpPr>
          <p:cNvPr id="6" name="Bildplatzhalter 11"/>
          <p:cNvSpPr>
            <a:spLocks noGrp="1"/>
          </p:cNvSpPr>
          <p:nvPr>
            <p:ph type="pic" sz="quarter" idx="18" hasCustomPrompt="1"/>
          </p:nvPr>
        </p:nvSpPr>
        <p:spPr>
          <a:xfrm>
            <a:off x="0" y="0"/>
            <a:ext cx="12192000" cy="6858000"/>
          </a:xfrm>
        </p:spPr>
        <p:txBody>
          <a:bodyPr/>
          <a:lstStyle>
            <a:lvl1pPr marL="0" indent="0">
              <a:buNone/>
              <a:defRPr/>
            </a:lvl1pPr>
          </a:lstStyle>
          <a:p>
            <a:r>
              <a:rPr lang="de-DE" dirty="0"/>
              <a:t>Ganzseitiges Bild durch klicken auf das Symbol hinzufügen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5135894" y="6480000"/>
            <a:ext cx="5904117" cy="180000"/>
          </a:xfrm>
          <a:prstGeom prst="rect">
            <a:avLst/>
          </a:prstGeom>
        </p:spPr>
        <p:txBody>
          <a:bodyPr vert="horz" lIns="0" tIns="0" rIns="0" bIns="0" rtlCol="0" anchor="b" anchorCtr="0"/>
          <a:lstStyle>
            <a:lvl1pPr algn="r">
              <a:defRPr sz="900">
                <a:solidFill>
                  <a:schemeClr val="tx1"/>
                </a:solidFill>
                <a:latin typeface="Arial"/>
                <a:cs typeface="Arial"/>
              </a:defRPr>
            </a:lvl1pPr>
          </a:lstStyle>
          <a:p>
            <a:r>
              <a:rPr lang="de-DE"/>
              <a:t>Start Hack 2021 | 19.03.2021</a:t>
            </a:r>
            <a:endParaRPr lang="de-DE" dirty="0"/>
          </a:p>
        </p:txBody>
      </p:sp>
      <p:sp>
        <p:nvSpPr>
          <p:cNvPr id="2" name="Titelplatzhalter 1"/>
          <p:cNvSpPr>
            <a:spLocks noGrp="1"/>
          </p:cNvSpPr>
          <p:nvPr>
            <p:ph type="title"/>
          </p:nvPr>
        </p:nvSpPr>
        <p:spPr>
          <a:xfrm>
            <a:off x="768000" y="630000"/>
            <a:ext cx="10752000" cy="720000"/>
          </a:xfrm>
          <a:prstGeom prst="rect">
            <a:avLst/>
          </a:prstGeom>
        </p:spPr>
        <p:txBody>
          <a:bodyPr vert="horz" lIns="0" tIns="0" rIns="0" bIns="0" rtlCol="0" anchor="t" anchorCtr="0">
            <a:noAutofit/>
          </a:bodyPr>
          <a:lstStyle/>
          <a:p>
            <a:endParaRPr lang="de-DE" dirty="0"/>
          </a:p>
        </p:txBody>
      </p:sp>
      <p:sp>
        <p:nvSpPr>
          <p:cNvPr id="3" name="Textplatzhalter 2"/>
          <p:cNvSpPr>
            <a:spLocks noGrp="1"/>
          </p:cNvSpPr>
          <p:nvPr>
            <p:ph type="body" idx="1"/>
          </p:nvPr>
        </p:nvSpPr>
        <p:spPr>
          <a:xfrm>
            <a:off x="768000" y="1530000"/>
            <a:ext cx="10752000" cy="4770000"/>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p:txBody>
      </p:sp>
      <p:sp>
        <p:nvSpPr>
          <p:cNvPr id="6" name="Foliennummernplatzhalter 5"/>
          <p:cNvSpPr>
            <a:spLocks noGrp="1"/>
          </p:cNvSpPr>
          <p:nvPr>
            <p:ph type="sldNum" sz="quarter" idx="4"/>
          </p:nvPr>
        </p:nvSpPr>
        <p:spPr>
          <a:xfrm>
            <a:off x="11088608" y="6480000"/>
            <a:ext cx="480000" cy="180000"/>
          </a:xfrm>
          <a:prstGeom prst="rect">
            <a:avLst/>
          </a:prstGeom>
        </p:spPr>
        <p:txBody>
          <a:bodyPr vert="horz" lIns="0" tIns="0" rIns="0" bIns="0" rtlCol="0" anchor="b" anchorCtr="0"/>
          <a:lstStyle>
            <a:lvl1pPr algn="r">
              <a:defRPr sz="1100" b="1">
                <a:solidFill>
                  <a:srgbClr val="E00000"/>
                </a:solidFill>
                <a:latin typeface="Arial"/>
                <a:cs typeface="Arial"/>
              </a:defRPr>
            </a:lvl1pPr>
          </a:lstStyle>
          <a:p>
            <a:fld id="{7422C1F3-D734-7B46-BE15-E3BB8E56E08A}" type="slidenum">
              <a:rPr lang="de-DE" smtClean="0"/>
              <a:pPr/>
              <a:t>‹Nr.›</a:t>
            </a:fld>
            <a:endParaRPr lang="de-DE" dirty="0"/>
          </a:p>
        </p:txBody>
      </p:sp>
      <p:pic>
        <p:nvPicPr>
          <p:cNvPr id="8" name="Bild 6" descr="Logo_st_gallen_rgb_150dpi.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8" r:id="rId5"/>
    <p:sldLayoutId id="2147483659" r:id="rId6"/>
    <p:sldLayoutId id="2147483668" r:id="rId7"/>
    <p:sldLayoutId id="2147483660" r:id="rId8"/>
    <p:sldLayoutId id="2147483662" r:id="rId9"/>
    <p:sldLayoutId id="2147483663" r:id="rId10"/>
    <p:sldLayoutId id="2147483664" r:id="rId11"/>
    <p:sldLayoutId id="2147483665" r:id="rId12"/>
    <p:sldLayoutId id="2147483657" r:id="rId13"/>
    <p:sldLayoutId id="2147483661" r:id="rId14"/>
    <p:sldLayoutId id="2147483669" r:id="rId15"/>
    <p:sldLayoutId id="2147483671" r:id="rId16"/>
    <p:sldLayoutId id="2147483672" r:id="rId17"/>
  </p:sldLayoutIdLst>
  <p:hf sldNum="0" hdr="0" dt="0"/>
  <p:txStyles>
    <p:titleStyle>
      <a:lvl1pPr algn="l" defTabSz="457200" rtl="0" eaLnBrk="1" latinLnBrk="0" hangingPunct="1">
        <a:spcBef>
          <a:spcPct val="0"/>
        </a:spcBef>
        <a:buNone/>
        <a:defRPr sz="2600" kern="1200">
          <a:solidFill>
            <a:srgbClr val="E00025"/>
          </a:solidFill>
          <a:latin typeface="Arial"/>
          <a:ea typeface="+mj-ea"/>
          <a:cs typeface="Arial"/>
        </a:defRPr>
      </a:lvl1pPr>
    </p:titleStyle>
    <p:bodyStyle>
      <a:lvl1pPr marL="180000" indent="-180000" algn="l" defTabSz="457200" rtl="0" eaLnBrk="1" latinLnBrk="0" hangingPunct="1">
        <a:spcBef>
          <a:spcPts val="600"/>
        </a:spcBef>
        <a:buSzPct val="100000"/>
        <a:buFont typeface="Wingdings" panose="05000000000000000000" pitchFamily="2" charset="2"/>
        <a:buChar char="§"/>
        <a:defRPr sz="2200" kern="1200">
          <a:solidFill>
            <a:schemeClr val="tx1"/>
          </a:solidFill>
          <a:latin typeface="Arial"/>
          <a:ea typeface="+mn-ea"/>
          <a:cs typeface="Arial"/>
        </a:defRPr>
      </a:lvl1pPr>
      <a:lvl2pPr marL="630000" indent="-270000" algn="l" defTabSz="457200" rtl="0" eaLnBrk="1" latinLnBrk="0" hangingPunct="1">
        <a:spcBef>
          <a:spcPts val="600"/>
        </a:spcBef>
        <a:buSzPct val="100000"/>
        <a:buFont typeface="Arial"/>
        <a:buChar char="–"/>
        <a:defRPr sz="1900" kern="1200">
          <a:solidFill>
            <a:schemeClr val="tx1"/>
          </a:solidFill>
          <a:latin typeface="Arial"/>
          <a:ea typeface="+mn-ea"/>
          <a:cs typeface="Arial"/>
        </a:defRPr>
      </a:lvl2pPr>
      <a:lvl3pPr marL="990000" indent="-180000" algn="l" defTabSz="457200" rtl="0" eaLnBrk="1" latinLnBrk="0" hangingPunct="1">
        <a:spcBef>
          <a:spcPts val="600"/>
        </a:spcBef>
        <a:buSzPct val="100000"/>
        <a:buFont typeface="Wingdings" panose="05000000000000000000" pitchFamily="2" charset="2"/>
        <a:buChar char="§"/>
        <a:defRPr sz="1600" kern="1200">
          <a:solidFill>
            <a:schemeClr val="tx1"/>
          </a:solidFill>
          <a:latin typeface="Arial"/>
          <a:ea typeface="+mn-ea"/>
          <a:cs typeface="Arial"/>
        </a:defRPr>
      </a:lvl3pPr>
      <a:lvl4pPr marL="1350000" indent="-180000" algn="l" defTabSz="457200" rtl="0" eaLnBrk="1" latinLnBrk="0" hangingPunct="1">
        <a:spcBef>
          <a:spcPts val="600"/>
        </a:spcBef>
        <a:buSzPct val="100000"/>
        <a:buFont typeface="Arial"/>
        <a:buChar char="–"/>
        <a:defRPr sz="13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www.stadtmelder.stadt.sg.ch/"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ffenerhaushalt.at/"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aten.stadt.sg.ch/explore/dataset/budget-2021-stadt-stgallen-institutionelle-gliederung/custom/?disjunctive.typ&amp;disjunctive.aufwand_ertrag&amp;disjunctive.kontostruktur&amp;disjunctive.ebene_1&amp;disjunctive.ebene_2&amp;disjunctive.ebene_3&amp;disjunctive.konto&amp;disjunctive.kontotitel&amp;sort=zeilennummer"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artizipieren.stadt.sg.ch/d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aten.stadt.sg.ch/explore/?sort=modified&amp;disjunctive.modified&amp;disjunctive.theme&amp;disjunctive.keyword&amp;disjunctive.publisher&amp;q=english+data"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tada2.sg.ch/" TargetMode="External"/><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opendata.swiss/de" TargetMode="External"/><Relationship Id="rId3" Type="http://schemas.openxmlformats.org/officeDocument/2006/relationships/hyperlink" Target="https://daten.stadt.sg.ch/pages/home0/" TargetMode="External"/><Relationship Id="rId7" Type="http://schemas.openxmlformats.org/officeDocument/2006/relationships/hyperlink" Target="http://stada2.sg.ch/" TargetMode="External"/><Relationship Id="rId2" Type="http://schemas.openxmlformats.org/officeDocument/2006/relationships/hyperlink" Target="https://github.com/CityofStGallen/START-Hack-2021" TargetMode="External"/><Relationship Id="rId1" Type="http://schemas.openxmlformats.org/officeDocument/2006/relationships/slideLayout" Target="../slideLayouts/slideLayout5.xml"/><Relationship Id="rId6" Type="http://schemas.openxmlformats.org/officeDocument/2006/relationships/hyperlink" Target="https://github.com/CityofStGallen/START-Hack-2021/blob/main/05_Metadata%20template%20(proposal)%20for%20suggested%20savings.xlsx" TargetMode="External"/><Relationship Id="rId5" Type="http://schemas.openxmlformats.org/officeDocument/2006/relationships/hyperlink" Target="https://github.com/CityofStGallen/START-Hack-2021/blob/main/04_stada2_metainfo_gemeindefinanzen.csv" TargetMode="External"/><Relationship Id="rId10" Type="http://schemas.openxmlformats.org/officeDocument/2006/relationships/hyperlink" Target="https://www.stadt.sg.ch/home/verwaltung-politik/stadt-zahlen/statistiken-finden.html" TargetMode="External"/><Relationship Id="rId4" Type="http://schemas.openxmlformats.org/officeDocument/2006/relationships/hyperlink" Target="https://daten.stadt.sg.ch/explore/?sort=modified&amp;disjunctive.modified&amp;disjunctive.theme&amp;disjunctive.keyword&amp;disjunctive.publisher&amp;q=english+data" TargetMode="External"/><Relationship Id="rId9" Type="http://schemas.openxmlformats.org/officeDocument/2006/relationships/hyperlink" Target="https://daten.sg.ch/pages/home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Nicola.wullschleger@stadt.sg.ch" TargetMode="External"/><Relationship Id="rId2" Type="http://schemas.openxmlformats.org/officeDocument/2006/relationships/hyperlink" Target="mailto:christian.geiger@stadt.sg.ch" TargetMode="Externa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sg.ch/politik-verwaltung/gemeinden/gemeindefinanzen.html" TargetMode="External"/><Relationship Id="rId2" Type="http://schemas.openxmlformats.org/officeDocument/2006/relationships/hyperlink" Target="https://www.sg.ch/steuern-finanzen/finanzen/finanzpublikationen.html" TargetMode="External"/><Relationship Id="rId1" Type="http://schemas.openxmlformats.org/officeDocument/2006/relationships/slideLayout" Target="../slideLayouts/slideLayout5.xml"/><Relationship Id="rId5" Type="http://schemas.openxmlformats.org/officeDocument/2006/relationships/hyperlink" Target="https://daten.sg.ch/explore/?refine.keyword=Gemeindefinanzen&amp;disjunctive.modified&amp;disjunctive.dcat.creator&amp;disjunctive.theme&amp;disjunctive.keyword&amp;sort=modified" TargetMode="External"/><Relationship Id="rId4" Type="http://schemas.openxmlformats.org/officeDocument/2006/relationships/hyperlink" Target="http://stada2.sg.ch/"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mailto:Miro.hegnauer@konova.ch"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err="1"/>
              <a:t>StartHack</a:t>
            </a:r>
            <a:r>
              <a:rPr lang="de-CH" dirty="0"/>
              <a:t> 2021 | City </a:t>
            </a:r>
            <a:r>
              <a:rPr lang="de-CH" dirty="0" err="1"/>
              <a:t>of</a:t>
            </a:r>
            <a:r>
              <a:rPr lang="de-CH" dirty="0"/>
              <a:t> St.Gallen</a:t>
            </a:r>
          </a:p>
        </p:txBody>
      </p:sp>
      <p:sp>
        <p:nvSpPr>
          <p:cNvPr id="4" name="Untertitel 3"/>
          <p:cNvSpPr>
            <a:spLocks noGrp="1"/>
          </p:cNvSpPr>
          <p:nvPr>
            <p:ph type="subTitle" idx="1"/>
          </p:nvPr>
        </p:nvSpPr>
        <p:spPr>
          <a:xfrm>
            <a:off x="771079" y="1419954"/>
            <a:ext cx="10652923" cy="216023"/>
          </a:xfrm>
        </p:spPr>
        <p:txBody>
          <a:bodyPr/>
          <a:lstStyle/>
          <a:p>
            <a:r>
              <a:rPr lang="de-CH" dirty="0"/>
              <a:t>Dr. Christian Geiger, CDO City </a:t>
            </a:r>
            <a:r>
              <a:rPr lang="de-CH" dirty="0" err="1"/>
              <a:t>of</a:t>
            </a:r>
            <a:r>
              <a:rPr lang="de-CH" dirty="0"/>
              <a:t> St.Gallen</a:t>
            </a:r>
          </a:p>
        </p:txBody>
      </p:sp>
      <p:sp>
        <p:nvSpPr>
          <p:cNvPr id="5" name="Textplatzhalter 4"/>
          <p:cNvSpPr>
            <a:spLocks noGrp="1"/>
          </p:cNvSpPr>
          <p:nvPr>
            <p:ph type="body" sz="quarter" idx="15"/>
          </p:nvPr>
        </p:nvSpPr>
        <p:spPr>
          <a:xfrm>
            <a:off x="768351" y="1661040"/>
            <a:ext cx="10655300" cy="215900"/>
          </a:xfrm>
        </p:spPr>
        <p:txBody>
          <a:bodyPr/>
          <a:lstStyle/>
          <a:p>
            <a:r>
              <a:rPr lang="de-CH" dirty="0"/>
              <a:t>St.Gallen, March 19</a:t>
            </a:r>
            <a:r>
              <a:rPr lang="de-CH" baseline="30000" dirty="0"/>
              <a:t>th</a:t>
            </a:r>
            <a:r>
              <a:rPr lang="de-CH" dirty="0"/>
              <a:t> 2021</a:t>
            </a:r>
          </a:p>
        </p:txBody>
      </p:sp>
      <p:pic>
        <p:nvPicPr>
          <p:cNvPr id="10" name="Bild 6" descr="Logo_st_gallen_rgb_150dpi.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pic>
        <p:nvPicPr>
          <p:cNvPr id="6" name="Bildplatzhalter 5"/>
          <p:cNvPicPr>
            <a:picLocks noGrp="1" noChangeAspect="1"/>
          </p:cNvPicPr>
          <p:nvPr>
            <p:ph type="pic" sz="quarter" idx="14"/>
          </p:nvPr>
        </p:nvPicPr>
        <p:blipFill rotWithShape="1">
          <a:blip r:embed="rId4"/>
          <a:srcRect t="-4027" b="32775"/>
          <a:stretch/>
        </p:blipFill>
        <p:spPr>
          <a:xfrm>
            <a:off x="768000" y="2032000"/>
            <a:ext cx="10656000" cy="4199600"/>
          </a:xfrm>
          <a:prstGeom prst="rect">
            <a:avLst/>
          </a:prstGeom>
        </p:spPr>
      </p:pic>
    </p:spTree>
    <p:extLst>
      <p:ext uri="{BB962C8B-B14F-4D97-AF65-F5344CB8AC3E}">
        <p14:creationId xmlns:p14="http://schemas.microsoft.com/office/powerpoint/2010/main" val="2599195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«Smart City»</a:t>
            </a:r>
          </a:p>
        </p:txBody>
      </p:sp>
      <p:sp>
        <p:nvSpPr>
          <p:cNvPr id="3" name="Inhaltsplatzhalter 2"/>
          <p:cNvSpPr>
            <a:spLocks noGrp="1"/>
          </p:cNvSpPr>
          <p:nvPr>
            <p:ph idx="1"/>
            <p:extLst>
              <p:ext uri="{D42A27DB-BD31-4B8C-83A1-F6EECF244321}">
                <p14:modId xmlns:p14="http://schemas.microsoft.com/office/powerpoint/2010/main" val="107717639"/>
              </p:ext>
            </p:extLst>
          </p:nvPr>
        </p:nvSpPr>
        <p:spPr>
          <a:xfrm>
            <a:off x="768000" y="1530000"/>
            <a:ext cx="10752000" cy="4770000"/>
          </a:xfrm>
        </p:spPr>
        <p:txBody>
          <a:bodyPr anchor="t"/>
          <a:lstStyle/>
          <a:p>
            <a:r>
              <a:rPr lang="de-CH" sz="2160" b="1" dirty="0"/>
              <a:t>Definition</a:t>
            </a:r>
          </a:p>
          <a:p>
            <a:endParaRPr lang="de-CH" sz="2160" dirty="0"/>
          </a:p>
          <a:p>
            <a:r>
              <a:rPr lang="en-US" sz="2150" dirty="0"/>
              <a:t>"In a smart city, technologies and data are linked to increase the quality of life for residents and the quality of location for businesses, while using less resources. Residents are an essential part of the developments and can develop, test and co-determine solutions for everyday life. “</a:t>
            </a:r>
          </a:p>
          <a:p>
            <a:endParaRPr lang="de-CH" sz="2160" dirty="0"/>
          </a:p>
          <a:p>
            <a:r>
              <a:rPr lang="de-CH" sz="2160" i="1" dirty="0"/>
              <a:t>St.Gallen, September 2018</a:t>
            </a:r>
          </a:p>
        </p:txBody>
      </p:sp>
      <p:sp>
        <p:nvSpPr>
          <p:cNvPr id="5" name="Fußzeilenplatzhalter 4"/>
          <p:cNvSpPr>
            <a:spLocks noGrp="1"/>
          </p:cNvSpPr>
          <p:nvPr>
            <p:ph type="ftr" sz="quarter" idx="11"/>
          </p:nvPr>
        </p:nvSpPr>
        <p:spPr/>
        <p:txBody>
          <a:bodyPr/>
          <a:lstStyle/>
          <a:p>
            <a:r>
              <a:rPr lang="nn-NO"/>
              <a:t>Start Hack 2021 | 19.03.2021</a:t>
            </a:r>
            <a:endParaRPr lang="de-DE" dirty="0"/>
          </a:p>
        </p:txBody>
      </p:sp>
    </p:spTree>
    <p:extLst>
      <p:ext uri="{BB962C8B-B14F-4D97-AF65-F5344CB8AC3E}">
        <p14:creationId xmlns:p14="http://schemas.microsoft.com/office/powerpoint/2010/main" val="2364774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CH" dirty="0" err="1"/>
              <a:t>Activities</a:t>
            </a:r>
            <a:endParaRPr lang="de-CH" dirty="0"/>
          </a:p>
        </p:txBody>
      </p:sp>
      <p:pic>
        <p:nvPicPr>
          <p:cNvPr id="4" name="Inhaltsplatzhalt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7856" r="8520" b="14287"/>
          <a:stretch/>
        </p:blipFill>
        <p:spPr>
          <a:xfrm>
            <a:off x="704915" y="1614398"/>
            <a:ext cx="10782172" cy="3715613"/>
          </a:xfrm>
        </p:spPr>
      </p:pic>
      <p:sp>
        <p:nvSpPr>
          <p:cNvPr id="5" name="Rechteck 4"/>
          <p:cNvSpPr/>
          <p:nvPr/>
        </p:nvSpPr>
        <p:spPr>
          <a:xfrm>
            <a:off x="10686672" y="3342591"/>
            <a:ext cx="800414" cy="977792"/>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a:endParaRPr lang="de-CH" sz="2400" dirty="0">
              <a:solidFill>
                <a:schemeClr val="tx1"/>
              </a:solidFill>
              <a:latin typeface="Arial" panose="020B0604020202020204" pitchFamily="34" charset="0"/>
              <a:cs typeface="Arial" panose="020B0604020202020204" pitchFamily="34" charset="0"/>
            </a:endParaRPr>
          </a:p>
        </p:txBody>
      </p:sp>
      <p:sp>
        <p:nvSpPr>
          <p:cNvPr id="2" name="Fußzeilenplatzhalter 1"/>
          <p:cNvSpPr>
            <a:spLocks noGrp="1"/>
          </p:cNvSpPr>
          <p:nvPr>
            <p:ph type="ftr" sz="quarter" idx="11"/>
          </p:nvPr>
        </p:nvSpPr>
        <p:spPr/>
        <p:txBody>
          <a:bodyPr/>
          <a:lstStyle/>
          <a:p>
            <a:r>
              <a:rPr lang="nn-NO"/>
              <a:t>Start Hack 2021 | 19.03.2021</a:t>
            </a:r>
            <a:endParaRPr lang="de-DE" dirty="0"/>
          </a:p>
        </p:txBody>
      </p:sp>
    </p:spTree>
    <p:extLst>
      <p:ext uri="{BB962C8B-B14F-4D97-AF65-F5344CB8AC3E}">
        <p14:creationId xmlns:p14="http://schemas.microsoft.com/office/powerpoint/2010/main" val="306171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Specific</a:t>
            </a:r>
            <a:r>
              <a:rPr lang="de-CH" dirty="0"/>
              <a:t> Projects</a:t>
            </a:r>
          </a:p>
        </p:txBody>
      </p:sp>
      <p:sp>
        <p:nvSpPr>
          <p:cNvPr id="4" name="Foliennummernplatzhalter 3"/>
          <p:cNvSpPr>
            <a:spLocks noGrp="1"/>
          </p:cNvSpPr>
          <p:nvPr>
            <p:ph type="sldNum" sz="quarter" idx="12"/>
          </p:nvPr>
        </p:nvSpPr>
        <p:spPr/>
        <p:txBody>
          <a:bodyPr/>
          <a:lstStyle/>
          <a:p>
            <a:fld id="{7422C1F3-D734-7B46-BE15-E3BB8E56E08A}" type="slidenum">
              <a:rPr lang="de-DE" smtClean="0"/>
              <a:pPr/>
              <a:t>12</a:t>
            </a:fld>
            <a:endParaRPr lang="de-DE"/>
          </a:p>
        </p:txBody>
      </p:sp>
      <p:sp>
        <p:nvSpPr>
          <p:cNvPr id="3" name="Inhaltsplatzhalter 2"/>
          <p:cNvSpPr>
            <a:spLocks noGrp="1"/>
          </p:cNvSpPr>
          <p:nvPr>
            <p:ph idx="1"/>
            <p:extLst>
              <p:ext uri="{D42A27DB-BD31-4B8C-83A1-F6EECF244321}">
                <p14:modId xmlns:p14="http://schemas.microsoft.com/office/powerpoint/2010/main" val="1780910240"/>
              </p:ext>
            </p:extLst>
          </p:nvPr>
        </p:nvSpPr>
        <p:spPr/>
        <p:txBody>
          <a:bodyPr vert="horz" lIns="0" tIns="0" rIns="0" bIns="0" rtlCol="0" anchor="t">
            <a:noAutofit/>
          </a:bodyPr>
          <a:lstStyle/>
          <a:p>
            <a:pPr marL="342900" indent="-342900">
              <a:buFont typeface="Wingdings" panose="05000000000000000000" pitchFamily="2" charset="2"/>
              <a:buChar char="§"/>
            </a:pPr>
            <a:r>
              <a:rPr lang="en-US" sz="1800" b="1" dirty="0"/>
              <a:t>Smart districts</a:t>
            </a:r>
            <a:r>
              <a:rPr lang="en-US" sz="1800" dirty="0"/>
              <a:t>: Districts serve </a:t>
            </a:r>
            <a:r>
              <a:rPr lang="en-US" sz="1800" dirty="0" err="1"/>
              <a:t>St.Gallen</a:t>
            </a:r>
            <a:r>
              <a:rPr lang="en-US" sz="1800" dirty="0"/>
              <a:t> to pioneer its SC-projects: While the „</a:t>
            </a:r>
            <a:r>
              <a:rPr lang="en-US" sz="1800" dirty="0" err="1"/>
              <a:t>Remishueb</a:t>
            </a:r>
            <a:r>
              <a:rPr lang="en-US" sz="1800" dirty="0"/>
              <a:t>“-district is adapting SC-applications in an existing, grown district, a greenfield-strategy is being pursued in the new housing estate „</a:t>
            </a:r>
            <a:r>
              <a:rPr lang="en-US" sz="1800" dirty="0" err="1"/>
              <a:t>Sturzenegg</a:t>
            </a:r>
            <a:r>
              <a:rPr lang="en-US" sz="1800" dirty="0"/>
              <a:t>“. In both districts, innovations are being developed in collaboration with the residents. Status: in use; Partner: Municipal public Services of the City of </a:t>
            </a:r>
            <a:r>
              <a:rPr lang="en-US" sz="1800" dirty="0" err="1"/>
              <a:t>St.Gallen</a:t>
            </a:r>
          </a:p>
          <a:p>
            <a:pPr marL="342900" indent="-342900">
              <a:buFont typeface="Wingdings" panose="05000000000000000000" pitchFamily="2" charset="2"/>
              <a:buChar char="§"/>
            </a:pPr>
            <a:r>
              <a:rPr lang="en-US" sz="1800" b="1" dirty="0" err="1"/>
              <a:t>Testfeld</a:t>
            </a:r>
            <a:r>
              <a:rPr lang="en-US" sz="1800" b="1" dirty="0"/>
              <a:t> St.Gallen</a:t>
            </a:r>
            <a:r>
              <a:rPr lang="en-US" sz="1800" dirty="0"/>
              <a:t>: In order to test prototypical SC-applications administration, science and local business provide infrastructure and know-how for innovation, thereby promoting the establishment of new companies and start-ups. Status: in implementation; Partner: City Administration and different partners</a:t>
            </a:r>
          </a:p>
          <a:p>
            <a:pPr marL="342900" indent="-342900">
              <a:buFont typeface="Wingdings" panose="05000000000000000000" pitchFamily="2" charset="2"/>
              <a:buChar char="§"/>
            </a:pPr>
            <a:r>
              <a:rPr lang="en-US" sz="1800" b="1" dirty="0"/>
              <a:t>Internet of Things (IoT)</a:t>
            </a:r>
            <a:r>
              <a:rPr lang="en-US" sz="1800" dirty="0"/>
              <a:t>: 70 outdoor facilities within the city are equipped with low-radiation sensors. This allows municipal city services to control and monitor various applications in the sector of mobility, energy and infrastructure to help reduce waste, light &amp; transport emissions. Status: in use; Partner: Municipal public Services of the City of St.Gallen and different partners</a:t>
            </a:r>
          </a:p>
          <a:p>
            <a:pPr marL="342900" indent="-342900">
              <a:buFont typeface="Wingdings" panose="05000000000000000000" pitchFamily="2" charset="2"/>
              <a:buChar char="§"/>
            </a:pPr>
            <a:r>
              <a:rPr lang="en-US" sz="1800" b="1" dirty="0"/>
              <a:t>Smart Parking</a:t>
            </a:r>
            <a:r>
              <a:rPr lang="en-US" sz="1800" dirty="0"/>
              <a:t>: Sensors detect free parking spots, report these via low-radiation technology and support the data for navigation systems and apps. Smart parking systems help to avoid search traffic and reduce energy consumption as well as air pollution. Status: prototype in use 2017-2019; Partner: city police</a:t>
            </a:r>
            <a:endParaRPr lang="de-CH" sz="1800" dirty="0"/>
          </a:p>
        </p:txBody>
      </p:sp>
    </p:spTree>
    <p:extLst>
      <p:ext uri="{BB962C8B-B14F-4D97-AF65-F5344CB8AC3E}">
        <p14:creationId xmlns:p14="http://schemas.microsoft.com/office/powerpoint/2010/main" val="67369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Specific</a:t>
            </a:r>
            <a:r>
              <a:rPr lang="de-CH" dirty="0"/>
              <a:t> Projects</a:t>
            </a:r>
          </a:p>
        </p:txBody>
      </p:sp>
      <p:sp>
        <p:nvSpPr>
          <p:cNvPr id="4" name="Foliennummernplatzhalter 3"/>
          <p:cNvSpPr>
            <a:spLocks noGrp="1"/>
          </p:cNvSpPr>
          <p:nvPr>
            <p:ph type="sldNum" sz="quarter" idx="12"/>
          </p:nvPr>
        </p:nvSpPr>
        <p:spPr/>
        <p:txBody>
          <a:bodyPr/>
          <a:lstStyle/>
          <a:p>
            <a:fld id="{7422C1F3-D734-7B46-BE15-E3BB8E56E08A}" type="slidenum">
              <a:rPr lang="de-DE" smtClean="0"/>
              <a:pPr/>
              <a:t>13</a:t>
            </a:fld>
            <a:endParaRPr lang="de-DE"/>
          </a:p>
        </p:txBody>
      </p:sp>
      <p:sp>
        <p:nvSpPr>
          <p:cNvPr id="6" name="Inhaltsplatzhalter 5"/>
          <p:cNvSpPr>
            <a:spLocks noGrp="1"/>
          </p:cNvSpPr>
          <p:nvPr>
            <p:ph idx="1"/>
          </p:nvPr>
        </p:nvSpPr>
        <p:spPr/>
        <p:txBody>
          <a:bodyPr/>
          <a:lstStyle/>
          <a:p>
            <a:pPr marL="285750" indent="-285750">
              <a:buFont typeface="Wingdings" panose="05000000000000000000" pitchFamily="2" charset="2"/>
              <a:buChar char="§"/>
            </a:pPr>
            <a:r>
              <a:rPr lang="en-US" sz="1800" b="1" dirty="0"/>
              <a:t>Local App</a:t>
            </a:r>
            <a:r>
              <a:rPr lang="en-US" sz="1800" dirty="0"/>
              <a:t>: Residents of pilot </a:t>
            </a:r>
            <a:r>
              <a:rPr lang="en-US" sz="1800" dirty="0" smtClean="0"/>
              <a:t>districts </a:t>
            </a:r>
            <a:r>
              <a:rPr lang="en-US" sz="1800" dirty="0"/>
              <a:t>„Sturzenegg“ and „</a:t>
            </a:r>
            <a:r>
              <a:rPr lang="en-US" sz="1800" dirty="0" err="1"/>
              <a:t>Remishueb</a:t>
            </a:r>
            <a:r>
              <a:rPr lang="en-US" sz="1800" dirty="0"/>
              <a:t>“ are using an app to inform, exchange or organize themselves. The city helps to develop further </a:t>
            </a:r>
            <a:r>
              <a:rPr lang="en-US" sz="1800" dirty="0" err="1"/>
              <a:t>neighbourhood</a:t>
            </a:r>
            <a:r>
              <a:rPr lang="en-US" sz="1800" dirty="0"/>
              <a:t> apps. Status: in use since 2016, new prototype in use 2019-2020, Partner: </a:t>
            </a:r>
            <a:r>
              <a:rPr lang="en-US" sz="1800" dirty="0" err="1"/>
              <a:t>anthrazit</a:t>
            </a:r>
            <a:endParaRPr lang="en-US" sz="1800" dirty="0"/>
          </a:p>
          <a:p>
            <a:pPr marL="285750" indent="-285750">
              <a:buFont typeface="Wingdings" panose="05000000000000000000" pitchFamily="2" charset="2"/>
              <a:buChar char="§"/>
            </a:pPr>
            <a:r>
              <a:rPr lang="en-US" sz="1800" b="1" dirty="0"/>
              <a:t>City Detector</a:t>
            </a:r>
            <a:r>
              <a:rPr lang="en-US" sz="1800" dirty="0"/>
              <a:t>: </a:t>
            </a:r>
            <a:r>
              <a:rPr lang="en-US" sz="1800" dirty="0" err="1"/>
              <a:t>St.Gallen’s</a:t>
            </a:r>
            <a:r>
              <a:rPr lang="en-US" sz="1800" dirty="0"/>
              <a:t> city app allows every user to report on public infrastructure. Thanks to the city detector, the city administration is able to react straightforward and maintain an immediate dialogue with individual citizens. Status: in use; Partner: </a:t>
            </a:r>
            <a:r>
              <a:rPr lang="en-US" sz="1800" dirty="0" err="1"/>
              <a:t>anthrazit</a:t>
            </a:r>
            <a:r>
              <a:rPr lang="en-US" sz="1800" dirty="0"/>
              <a:t>; Remarks: » </a:t>
            </a:r>
            <a:r>
              <a:rPr lang="en-US" sz="1800" dirty="0">
                <a:hlinkClick r:id="rId2"/>
              </a:rPr>
              <a:t>www.stadtmelder.stadt.sg.ch</a:t>
            </a:r>
            <a:endParaRPr lang="en-US" sz="1800" dirty="0"/>
          </a:p>
          <a:p>
            <a:pPr marL="285750" indent="-285750">
              <a:buFont typeface="Wingdings" panose="05000000000000000000" pitchFamily="2" charset="2"/>
              <a:buChar char="§"/>
            </a:pPr>
            <a:r>
              <a:rPr lang="en-US" sz="1800" b="1" dirty="0"/>
              <a:t>Chatbot</a:t>
            </a:r>
            <a:r>
              <a:rPr lang="en-US" sz="1800" dirty="0"/>
              <a:t>: The city of St.Gallen </a:t>
            </a:r>
            <a:r>
              <a:rPr lang="en-US" sz="1800" dirty="0" smtClean="0"/>
              <a:t>has deployed a </a:t>
            </a:r>
            <a:r>
              <a:rPr lang="en-US" sz="1800" dirty="0" err="1"/>
              <a:t>chatbot</a:t>
            </a:r>
            <a:r>
              <a:rPr lang="en-US" sz="1800" dirty="0"/>
              <a:t> </a:t>
            </a:r>
            <a:r>
              <a:rPr lang="en-US" sz="1800" dirty="0" smtClean="0"/>
              <a:t>application for its citizens. </a:t>
            </a:r>
            <a:r>
              <a:rPr lang="en-US" sz="1800" dirty="0"/>
              <a:t>It is a messenger service that provides 24/7 access to city administration information and services through an automated text dialog. Status: prototype in use 2019; Partner: Abraxas, </a:t>
            </a:r>
            <a:r>
              <a:rPr lang="en-US" sz="1800" dirty="0" err="1"/>
              <a:t>Byerley</a:t>
            </a:r>
            <a:r>
              <a:rPr lang="en-US" sz="1800" dirty="0"/>
              <a:t>; Remarks: Promoted as „Innovation 2018/2019” by eGovernment Switzerland</a:t>
            </a:r>
          </a:p>
          <a:p>
            <a:pPr marL="285750" indent="-285750">
              <a:buFont typeface="Wingdings" panose="05000000000000000000" pitchFamily="2" charset="2"/>
              <a:buChar char="§"/>
            </a:pPr>
            <a:r>
              <a:rPr lang="en-US" sz="1800" b="1" dirty="0"/>
              <a:t>Open Data</a:t>
            </a:r>
            <a:r>
              <a:rPr lang="en-US" sz="1800" dirty="0"/>
              <a:t>: St.Gallen promotes the provision of „Open Data“ on its own platform based on selected accessible records of the city administration. Status: prototype in use 2019; Partner: </a:t>
            </a:r>
            <a:r>
              <a:rPr lang="en-US" sz="1800" dirty="0" err="1"/>
              <a:t>OpenDataSoft</a:t>
            </a:r>
            <a:r>
              <a:rPr lang="en-US" sz="1800" dirty="0"/>
              <a:t>, Canton of St.Gallen</a:t>
            </a:r>
          </a:p>
          <a:p>
            <a:pPr marL="285750" indent="-285750">
              <a:buFont typeface="Wingdings" panose="05000000000000000000" pitchFamily="2" charset="2"/>
              <a:buChar char="§"/>
            </a:pPr>
            <a:r>
              <a:rPr lang="en-US" sz="1800" b="1" dirty="0"/>
              <a:t>Network for innovation</a:t>
            </a:r>
            <a:r>
              <a:rPr lang="en-US" sz="1800" dirty="0"/>
              <a:t>: „</a:t>
            </a:r>
            <a:r>
              <a:rPr lang="en-US" sz="1800" dirty="0" err="1"/>
              <a:t>Startfeld</a:t>
            </a:r>
            <a:r>
              <a:rPr lang="en-US" sz="1800" dirty="0"/>
              <a:t>“ and „</a:t>
            </a:r>
            <a:r>
              <a:rPr lang="en-US" sz="1800" dirty="0" err="1"/>
              <a:t>Smartfeld</a:t>
            </a:r>
            <a:r>
              <a:rPr lang="en-US" sz="1800" dirty="0"/>
              <a:t>“ form the center of a targeted innovation and youth development. “</a:t>
            </a:r>
            <a:r>
              <a:rPr lang="en-US" sz="1800" dirty="0" err="1"/>
              <a:t>Startfeld</a:t>
            </a:r>
            <a:r>
              <a:rPr lang="en-US" sz="1800" dirty="0"/>
              <a:t>” offers funding opportunities for startups and established SMEs that launch innovations. Additionally the project “</a:t>
            </a:r>
            <a:r>
              <a:rPr lang="en-US" sz="1800" dirty="0" err="1"/>
              <a:t>Smartfeld</a:t>
            </a:r>
            <a:r>
              <a:rPr lang="en-US" sz="1800" dirty="0"/>
              <a:t>” provides students with first contacts with the </a:t>
            </a:r>
            <a:r>
              <a:rPr lang="en-US" sz="1800" dirty="0" err="1"/>
              <a:t>digitised</a:t>
            </a:r>
            <a:r>
              <a:rPr lang="en-US" sz="1800" dirty="0"/>
              <a:t> working world in order to create digital skills as an investment in the future. Status: in use; Partner: Partner Network; Remarks: » www.startfeld.ch; » www.smartfeld.ch</a:t>
            </a:r>
            <a:endParaRPr lang="de-CH" sz="1800" dirty="0"/>
          </a:p>
        </p:txBody>
      </p:sp>
    </p:spTree>
    <p:extLst>
      <p:ext uri="{BB962C8B-B14F-4D97-AF65-F5344CB8AC3E}">
        <p14:creationId xmlns:p14="http://schemas.microsoft.com/office/powerpoint/2010/main" val="12485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YOUR CHALLENGE</a:t>
            </a:r>
          </a:p>
        </p:txBody>
      </p:sp>
      <p:sp>
        <p:nvSpPr>
          <p:cNvPr id="4" name="Inhaltsplatzhalter 3"/>
          <p:cNvSpPr>
            <a:spLocks noGrp="1"/>
          </p:cNvSpPr>
          <p:nvPr>
            <p:ph idx="1"/>
          </p:nvPr>
        </p:nvSpPr>
        <p:spPr/>
        <p:txBody>
          <a:bodyPr/>
          <a:lstStyle/>
          <a:p>
            <a:endParaRPr lang="de-CH"/>
          </a:p>
        </p:txBody>
      </p:sp>
    </p:spTree>
    <p:extLst>
      <p:ext uri="{BB962C8B-B14F-4D97-AF65-F5344CB8AC3E}">
        <p14:creationId xmlns:p14="http://schemas.microsoft.com/office/powerpoint/2010/main" val="47416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Challenge | </a:t>
            </a:r>
            <a:r>
              <a:rPr lang="de-CH" dirty="0" err="1"/>
              <a:t>Why</a:t>
            </a:r>
            <a:r>
              <a:rPr lang="de-CH" dirty="0" smtClean="0"/>
              <a:t>? | </a:t>
            </a:r>
            <a:r>
              <a:rPr lang="de-CH" dirty="0" err="1" smtClean="0"/>
              <a:t>current</a:t>
            </a:r>
            <a:r>
              <a:rPr lang="de-CH" dirty="0" smtClean="0"/>
              <a:t> </a:t>
            </a:r>
            <a:r>
              <a:rPr lang="de-CH" dirty="0" err="1" smtClean="0"/>
              <a:t>challenges</a:t>
            </a:r>
            <a:r>
              <a:rPr lang="de-CH" dirty="0" smtClean="0"/>
              <a:t> </a:t>
            </a:r>
            <a:r>
              <a:rPr lang="de-CH" dirty="0" err="1" smtClean="0"/>
              <a:t>fo</a:t>
            </a:r>
            <a:r>
              <a:rPr lang="de-CH" dirty="0" smtClean="0"/>
              <a:t> </a:t>
            </a:r>
            <a:r>
              <a:rPr lang="de-CH" dirty="0" err="1" smtClean="0"/>
              <a:t>cities</a:t>
            </a:r>
            <a:endParaRPr lang="de-CH"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455025520"/>
              </p:ext>
            </p:extLst>
          </p:nvPr>
        </p:nvGraphicFramePr>
        <p:xfrm>
          <a:off x="768350" y="1530350"/>
          <a:ext cx="11423650" cy="512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768000" y="1529212"/>
            <a:ext cx="3403308" cy="710554"/>
          </a:xfrm>
          <a:prstGeom prst="rect">
            <a:avLst/>
          </a:prstGeom>
          <a:noFill/>
        </p:spPr>
        <p:txBody>
          <a:bodyPr wrap="none" lIns="36000" tIns="36000" rIns="36000" bIns="36000" rtlCol="0">
            <a:noAutofit/>
          </a:bodyPr>
          <a:lstStyle/>
          <a:p>
            <a:r>
              <a:rPr lang="de-DE" sz="2400" b="1" dirty="0"/>
              <a:t>More </a:t>
            </a:r>
            <a:r>
              <a:rPr lang="de-DE" sz="2400" b="1" dirty="0" err="1" smtClean="0"/>
              <a:t>sustainability</a:t>
            </a:r>
            <a:endParaRPr lang="de-DE" sz="2400" b="1" dirty="0" smtClean="0"/>
          </a:p>
          <a:p>
            <a:pPr marL="342900" indent="-342900">
              <a:buFont typeface="Wingdings" panose="05000000000000000000" pitchFamily="2" charset="2"/>
              <a:buChar char="§"/>
            </a:pPr>
            <a:r>
              <a:rPr lang="de-DE" sz="2000" dirty="0" err="1" smtClean="0"/>
              <a:t>Social</a:t>
            </a:r>
            <a:endParaRPr lang="de-DE" sz="2000" dirty="0" smtClean="0"/>
          </a:p>
          <a:p>
            <a:pPr marL="342900" indent="-342900">
              <a:buFont typeface="Wingdings" panose="05000000000000000000" pitchFamily="2" charset="2"/>
              <a:buChar char="§"/>
            </a:pPr>
            <a:r>
              <a:rPr lang="de-DE" sz="2000" dirty="0" err="1" smtClean="0"/>
              <a:t>Ecological</a:t>
            </a:r>
            <a:endParaRPr lang="de-DE" sz="2000" dirty="0"/>
          </a:p>
          <a:p>
            <a:pPr marL="342900" indent="-342900">
              <a:buFont typeface="Wingdings" panose="05000000000000000000" pitchFamily="2" charset="2"/>
              <a:buChar char="§"/>
            </a:pPr>
            <a:r>
              <a:rPr lang="de-DE" sz="2000" dirty="0" err="1" smtClean="0"/>
              <a:t>Economical</a:t>
            </a:r>
            <a:endParaRPr lang="de-DE" sz="2000" dirty="0"/>
          </a:p>
          <a:p>
            <a:endParaRPr lang="de-DE" sz="2400" dirty="0"/>
          </a:p>
        </p:txBody>
      </p:sp>
    </p:spTree>
    <p:extLst>
      <p:ext uri="{BB962C8B-B14F-4D97-AF65-F5344CB8AC3E}">
        <p14:creationId xmlns:p14="http://schemas.microsoft.com/office/powerpoint/2010/main" val="116933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err="1"/>
              <a:t>Your</a:t>
            </a:r>
            <a:r>
              <a:rPr lang="de-CH" dirty="0"/>
              <a:t> </a:t>
            </a:r>
            <a:r>
              <a:rPr lang="de-CH" dirty="0" err="1"/>
              <a:t>mission</a:t>
            </a:r>
            <a:r>
              <a:rPr lang="de-CH" dirty="0"/>
              <a:t> | </a:t>
            </a:r>
            <a:r>
              <a:rPr lang="de-CH" dirty="0" err="1"/>
              <a:t>Your</a:t>
            </a:r>
            <a:r>
              <a:rPr lang="de-CH" dirty="0"/>
              <a:t> </a:t>
            </a:r>
            <a:r>
              <a:rPr lang="de-CH" dirty="0" err="1"/>
              <a:t>challenges</a:t>
            </a:r>
            <a:endParaRPr lang="de-CH" dirty="0"/>
          </a:p>
        </p:txBody>
      </p:sp>
      <p:sp>
        <p:nvSpPr>
          <p:cNvPr id="4" name="Inhaltsplatzhalter 3"/>
          <p:cNvSpPr>
            <a:spLocks noGrp="1"/>
          </p:cNvSpPr>
          <p:nvPr>
            <p:ph idx="1"/>
          </p:nvPr>
        </p:nvSpPr>
        <p:spPr>
          <a:xfrm>
            <a:off x="768000" y="1530000"/>
            <a:ext cx="10878568" cy="4770000"/>
          </a:xfrm>
        </p:spPr>
        <p:txBody>
          <a:bodyPr/>
          <a:lstStyle/>
          <a:p>
            <a:pPr marL="0" indent="0">
              <a:buNone/>
            </a:pPr>
            <a:r>
              <a:rPr lang="en-US" b="1" dirty="0"/>
              <a:t>Milestone 1</a:t>
            </a:r>
          </a:p>
          <a:p>
            <a:r>
              <a:rPr lang="en-US" dirty="0"/>
              <a:t>Making a proposal (</a:t>
            </a:r>
            <a:r>
              <a:rPr lang="en-US" dirty="0" err="1"/>
              <a:t>PoC</a:t>
            </a:r>
            <a:r>
              <a:rPr lang="en-US" dirty="0"/>
              <a:t>) for a tool on how to involve the population in </a:t>
            </a:r>
            <a:r>
              <a:rPr lang="en-US" b="1" dirty="0"/>
              <a:t>participatory</a:t>
            </a:r>
            <a:r>
              <a:rPr lang="en-US" dirty="0"/>
              <a:t> </a:t>
            </a:r>
            <a:r>
              <a:rPr lang="en-US" b="1" dirty="0"/>
              <a:t>budgeting. </a:t>
            </a:r>
          </a:p>
          <a:p>
            <a:pPr marL="0" indent="0">
              <a:buNone/>
            </a:pPr>
            <a:endParaRPr lang="en-US" dirty="0"/>
          </a:p>
          <a:p>
            <a:pPr marL="0" indent="0">
              <a:buNone/>
            </a:pPr>
            <a:r>
              <a:rPr lang="en-US" b="1" dirty="0"/>
              <a:t>Milestone 2</a:t>
            </a:r>
          </a:p>
          <a:p>
            <a:r>
              <a:rPr lang="en-US" dirty="0"/>
              <a:t>Develop a proposal (</a:t>
            </a:r>
            <a:r>
              <a:rPr lang="en-US" dirty="0" err="1"/>
              <a:t>PoC</a:t>
            </a:r>
            <a:r>
              <a:rPr lang="en-US" dirty="0"/>
              <a:t>) for action on how participation on </a:t>
            </a:r>
            <a:r>
              <a:rPr lang="en-US" b="1" dirty="0"/>
              <a:t>savings</a:t>
            </a:r>
            <a:r>
              <a:rPr lang="en-US" dirty="0"/>
              <a:t> </a:t>
            </a:r>
            <a:r>
              <a:rPr lang="en-US" b="1" dirty="0"/>
              <a:t>suggestions</a:t>
            </a:r>
            <a:r>
              <a:rPr lang="en-US" dirty="0"/>
              <a:t> might look like.</a:t>
            </a:r>
          </a:p>
          <a:p>
            <a:r>
              <a:rPr lang="en-US" dirty="0"/>
              <a:t>Solution can be a p</a:t>
            </a:r>
            <a:r>
              <a:rPr lang="de-CH" dirty="0" err="1"/>
              <a:t>rototyped</a:t>
            </a:r>
            <a:r>
              <a:rPr lang="de-CH" dirty="0"/>
              <a:t> </a:t>
            </a:r>
            <a:r>
              <a:rPr lang="de-CH" dirty="0" err="1"/>
              <a:t>or</a:t>
            </a:r>
            <a:r>
              <a:rPr lang="de-CH" dirty="0"/>
              <a:t> </a:t>
            </a:r>
            <a:r>
              <a:rPr lang="de-CH" dirty="0" err="1"/>
              <a:t>coded</a:t>
            </a:r>
            <a:r>
              <a:rPr lang="de-CH" dirty="0"/>
              <a:t> </a:t>
            </a:r>
            <a:r>
              <a:rPr lang="de-CH" dirty="0" err="1"/>
              <a:t>analysis</a:t>
            </a:r>
            <a:r>
              <a:rPr lang="de-CH" dirty="0"/>
              <a:t> </a:t>
            </a:r>
            <a:r>
              <a:rPr lang="de-CH" dirty="0" err="1"/>
              <a:t>and</a:t>
            </a:r>
            <a:r>
              <a:rPr lang="de-CH" dirty="0"/>
              <a:t> </a:t>
            </a:r>
            <a:r>
              <a:rPr lang="de-CH" dirty="0" err="1"/>
              <a:t>partizipation</a:t>
            </a:r>
            <a:r>
              <a:rPr lang="de-CH" dirty="0"/>
              <a:t> </a:t>
            </a:r>
            <a:r>
              <a:rPr lang="de-CH" dirty="0" err="1"/>
              <a:t>tool</a:t>
            </a:r>
            <a:r>
              <a:rPr lang="de-CH" dirty="0"/>
              <a:t> </a:t>
            </a:r>
            <a:r>
              <a:rPr lang="de-CH" dirty="0" err="1"/>
              <a:t>to</a:t>
            </a:r>
            <a:r>
              <a:rPr lang="de-CH" dirty="0"/>
              <a:t> </a:t>
            </a:r>
            <a:r>
              <a:rPr lang="de-CH" dirty="0" err="1"/>
              <a:t>identify</a:t>
            </a:r>
            <a:r>
              <a:rPr lang="de-CH" dirty="0"/>
              <a:t> potential </a:t>
            </a:r>
            <a:r>
              <a:rPr lang="de-CH" dirty="0" err="1"/>
              <a:t>savings</a:t>
            </a:r>
            <a:r>
              <a:rPr lang="de-CH" dirty="0"/>
              <a:t> </a:t>
            </a:r>
            <a:r>
              <a:rPr lang="de-CH" dirty="0" err="1"/>
              <a:t>and</a:t>
            </a:r>
            <a:r>
              <a:rPr lang="de-CH" dirty="0"/>
              <a:t> </a:t>
            </a:r>
            <a:r>
              <a:rPr lang="de-CH" dirty="0" err="1"/>
              <a:t>to</a:t>
            </a:r>
            <a:r>
              <a:rPr lang="de-CH" dirty="0"/>
              <a:t> </a:t>
            </a:r>
            <a:r>
              <a:rPr lang="de-CH" dirty="0" err="1"/>
              <a:t>publicly</a:t>
            </a:r>
            <a:r>
              <a:rPr lang="de-CH" dirty="0"/>
              <a:t> </a:t>
            </a:r>
            <a:r>
              <a:rPr lang="de-CH" dirty="0" err="1"/>
              <a:t>collect</a:t>
            </a:r>
            <a:r>
              <a:rPr lang="de-CH" dirty="0"/>
              <a:t> </a:t>
            </a:r>
            <a:r>
              <a:rPr lang="de-CH" dirty="0" err="1"/>
              <a:t>these</a:t>
            </a:r>
            <a:r>
              <a:rPr lang="de-CH" dirty="0"/>
              <a:t> </a:t>
            </a:r>
            <a:r>
              <a:rPr lang="de-CH" dirty="0" err="1"/>
              <a:t>inputs</a:t>
            </a:r>
            <a:r>
              <a:rPr lang="de-CH" dirty="0"/>
              <a:t> in a partizipative </a:t>
            </a:r>
            <a:r>
              <a:rPr lang="de-CH" dirty="0" err="1"/>
              <a:t>manner</a:t>
            </a:r>
            <a:r>
              <a:rPr lang="de-CH" dirty="0"/>
              <a:t>.</a:t>
            </a:r>
          </a:p>
          <a:p>
            <a:endParaRPr lang="en-US" dirty="0"/>
          </a:p>
          <a:p>
            <a:endParaRPr lang="en-US" dirty="0"/>
          </a:p>
        </p:txBody>
      </p:sp>
    </p:spTree>
    <p:extLst>
      <p:ext uri="{BB962C8B-B14F-4D97-AF65-F5344CB8AC3E}">
        <p14:creationId xmlns:p14="http://schemas.microsoft.com/office/powerpoint/2010/main" val="325821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Challenge | </a:t>
            </a:r>
            <a:r>
              <a:rPr lang="de-CH" dirty="0" err="1" smtClean="0"/>
              <a:t>Principles</a:t>
            </a:r>
            <a:r>
              <a:rPr lang="de-CH" dirty="0" smtClean="0"/>
              <a:t> | </a:t>
            </a:r>
            <a:r>
              <a:rPr lang="de-CH" dirty="0" err="1"/>
              <a:t>Scope</a:t>
            </a:r>
            <a:r>
              <a:rPr lang="de-CH" dirty="0"/>
              <a:t> </a:t>
            </a:r>
            <a:r>
              <a:rPr lang="de-CH" dirty="0" err="1"/>
              <a:t>of</a:t>
            </a:r>
            <a:r>
              <a:rPr lang="de-CH" dirty="0"/>
              <a:t> Action | </a:t>
            </a:r>
            <a:r>
              <a:rPr lang="en-US" dirty="0"/>
              <a:t>major challenges</a:t>
            </a:r>
            <a:r>
              <a:rPr lang="de-CH" dirty="0"/>
              <a:t/>
            </a:r>
            <a:br>
              <a:rPr lang="de-CH" dirty="0"/>
            </a:br>
            <a:endParaRPr lang="de-CH" dirty="0"/>
          </a:p>
        </p:txBody>
      </p:sp>
      <p:sp>
        <p:nvSpPr>
          <p:cNvPr id="4" name="Inhaltsplatzhalter 3"/>
          <p:cNvSpPr>
            <a:spLocks noGrp="1"/>
          </p:cNvSpPr>
          <p:nvPr>
            <p:ph idx="1"/>
          </p:nvPr>
        </p:nvSpPr>
        <p:spPr>
          <a:xfrm>
            <a:off x="768000" y="1651518"/>
            <a:ext cx="10752000" cy="4648481"/>
          </a:xfrm>
        </p:spPr>
        <p:txBody>
          <a:bodyPr/>
          <a:lstStyle/>
          <a:p>
            <a:r>
              <a:rPr lang="de-CH" dirty="0" err="1" smtClean="0">
                <a:sym typeface="Wingdings" panose="05000000000000000000" pitchFamily="2" charset="2"/>
              </a:rPr>
              <a:t>Present</a:t>
            </a:r>
            <a:r>
              <a:rPr lang="de-CH" dirty="0" smtClean="0">
                <a:sym typeface="Wingdings" panose="05000000000000000000" pitchFamily="2" charset="2"/>
              </a:rPr>
              <a:t> </a:t>
            </a:r>
            <a:r>
              <a:rPr lang="de-CH" b="1" dirty="0" err="1">
                <a:sym typeface="Wingdings" panose="05000000000000000000" pitchFamily="2" charset="2"/>
              </a:rPr>
              <a:t>context</a:t>
            </a:r>
            <a:r>
              <a:rPr lang="de-CH" b="1" dirty="0">
                <a:sym typeface="Wingdings" panose="05000000000000000000" pitchFamily="2" charset="2"/>
              </a:rPr>
              <a:t> </a:t>
            </a:r>
            <a:r>
              <a:rPr lang="de-CH" b="1" dirty="0" err="1">
                <a:sym typeface="Wingdings" panose="05000000000000000000" pitchFamily="2" charset="2"/>
              </a:rPr>
              <a:t>of</a:t>
            </a:r>
            <a:r>
              <a:rPr lang="de-CH" b="1" dirty="0">
                <a:sym typeface="Wingdings" panose="05000000000000000000" pitchFamily="2" charset="2"/>
              </a:rPr>
              <a:t> </a:t>
            </a:r>
            <a:r>
              <a:rPr lang="de-CH" b="1" dirty="0" err="1" smtClean="0">
                <a:sym typeface="Wingdings" panose="05000000000000000000" pitchFamily="2" charset="2"/>
              </a:rPr>
              <a:t>costs</a:t>
            </a:r>
            <a:r>
              <a:rPr lang="de-CH" b="1" dirty="0" smtClean="0">
                <a:sym typeface="Wingdings" panose="05000000000000000000" pitchFamily="2" charset="2"/>
              </a:rPr>
              <a:t> </a:t>
            </a:r>
            <a:r>
              <a:rPr lang="de-CH" dirty="0" smtClean="0">
                <a:sym typeface="Wingdings" panose="05000000000000000000" pitchFamily="2" charset="2"/>
              </a:rPr>
              <a:t>e.g</a:t>
            </a:r>
            <a:r>
              <a:rPr lang="de-CH" dirty="0">
                <a:sym typeface="Wingdings" panose="05000000000000000000" pitchFamily="2" charset="2"/>
              </a:rPr>
              <a:t>. </a:t>
            </a:r>
            <a:r>
              <a:rPr lang="de-CH" dirty="0" err="1">
                <a:sym typeface="Wingdings" panose="05000000000000000000" pitchFamily="2" charset="2"/>
              </a:rPr>
              <a:t>you</a:t>
            </a:r>
            <a:r>
              <a:rPr lang="de-CH" dirty="0">
                <a:sym typeface="Wingdings" panose="05000000000000000000" pitchFamily="2" charset="2"/>
              </a:rPr>
              <a:t> </a:t>
            </a:r>
            <a:r>
              <a:rPr lang="de-CH" dirty="0" err="1">
                <a:sym typeface="Wingdings" panose="05000000000000000000" pitchFamily="2" charset="2"/>
              </a:rPr>
              <a:t>can’t</a:t>
            </a:r>
            <a:r>
              <a:rPr lang="de-CH" dirty="0">
                <a:sym typeface="Wingdings" panose="05000000000000000000" pitchFamily="2" charset="2"/>
              </a:rPr>
              <a:t> save </a:t>
            </a:r>
            <a:r>
              <a:rPr lang="de-CH" dirty="0" err="1">
                <a:sym typeface="Wingdings" panose="05000000000000000000" pitchFamily="2" charset="2"/>
              </a:rPr>
              <a:t>money</a:t>
            </a:r>
            <a:r>
              <a:rPr lang="de-CH" dirty="0">
                <a:sym typeface="Wingdings" panose="05000000000000000000" pitchFamily="2" charset="2"/>
              </a:rPr>
              <a:t> </a:t>
            </a:r>
            <a:r>
              <a:rPr lang="de-CH" dirty="0" err="1">
                <a:sym typeface="Wingdings" panose="05000000000000000000" pitchFamily="2" charset="2"/>
              </a:rPr>
              <a:t>for</a:t>
            </a:r>
            <a:r>
              <a:rPr lang="de-CH" dirty="0">
                <a:sym typeface="Wingdings" panose="05000000000000000000" pitchFamily="2" charset="2"/>
              </a:rPr>
              <a:t> </a:t>
            </a:r>
            <a:r>
              <a:rPr lang="de-CH" dirty="0" err="1">
                <a:sym typeface="Wingdings" panose="05000000000000000000" pitchFamily="2" charset="2"/>
              </a:rPr>
              <a:t>upkeeping</a:t>
            </a:r>
            <a:r>
              <a:rPr lang="de-CH" dirty="0">
                <a:sym typeface="Wingdings" panose="05000000000000000000" pitchFamily="2" charset="2"/>
              </a:rPr>
              <a:t> </a:t>
            </a:r>
            <a:r>
              <a:rPr lang="de-CH" dirty="0" err="1">
                <a:sym typeface="Wingdings" panose="05000000000000000000" pitchFamily="2" charset="2"/>
              </a:rPr>
              <a:t>the</a:t>
            </a:r>
            <a:r>
              <a:rPr lang="de-CH" dirty="0">
                <a:sym typeface="Wingdings" panose="05000000000000000000" pitchFamily="2" charset="2"/>
              </a:rPr>
              <a:t> </a:t>
            </a:r>
            <a:r>
              <a:rPr lang="de-CH" dirty="0" err="1">
                <a:sym typeface="Wingdings" panose="05000000000000000000" pitchFamily="2" charset="2"/>
              </a:rPr>
              <a:t>street</a:t>
            </a:r>
            <a:r>
              <a:rPr lang="de-CH" dirty="0">
                <a:sym typeface="Wingdings" panose="05000000000000000000" pitchFamily="2" charset="2"/>
              </a:rPr>
              <a:t> </a:t>
            </a:r>
            <a:r>
              <a:rPr lang="de-CH" dirty="0" err="1">
                <a:sym typeface="Wingdings" panose="05000000000000000000" pitchFamily="2" charset="2"/>
              </a:rPr>
              <a:t>without</a:t>
            </a:r>
            <a:r>
              <a:rPr lang="de-CH" dirty="0">
                <a:sym typeface="Wingdings" panose="05000000000000000000" pitchFamily="2" charset="2"/>
              </a:rPr>
              <a:t> </a:t>
            </a:r>
            <a:r>
              <a:rPr lang="de-CH" dirty="0" err="1">
                <a:sym typeface="Wingdings" panose="05000000000000000000" pitchFamily="2" charset="2"/>
              </a:rPr>
              <a:t>getting</a:t>
            </a:r>
            <a:r>
              <a:rPr lang="de-CH" dirty="0">
                <a:sym typeface="Wingdings" panose="05000000000000000000" pitchFamily="2" charset="2"/>
              </a:rPr>
              <a:t> </a:t>
            </a:r>
            <a:r>
              <a:rPr lang="de-CH" dirty="0" err="1">
                <a:sym typeface="Wingdings" panose="05000000000000000000" pitchFamily="2" charset="2"/>
              </a:rPr>
              <a:t>more</a:t>
            </a:r>
            <a:r>
              <a:rPr lang="de-CH" dirty="0">
                <a:sym typeface="Wingdings" panose="05000000000000000000" pitchFamily="2" charset="2"/>
              </a:rPr>
              <a:t> </a:t>
            </a:r>
            <a:r>
              <a:rPr lang="de-CH" dirty="0" err="1" smtClean="0">
                <a:sym typeface="Wingdings" panose="05000000000000000000" pitchFamily="2" charset="2"/>
              </a:rPr>
              <a:t>potholes</a:t>
            </a:r>
            <a:r>
              <a:rPr lang="de-CH" dirty="0">
                <a:sym typeface="Wingdings" panose="05000000000000000000" pitchFamily="2" charset="2"/>
              </a:rPr>
              <a:t> </a:t>
            </a:r>
            <a:r>
              <a:rPr lang="de-CH" dirty="0" smtClean="0">
                <a:sym typeface="Wingdings" panose="05000000000000000000" pitchFamily="2" charset="2"/>
              </a:rPr>
              <a:t>- s</a:t>
            </a:r>
            <a:r>
              <a:rPr lang="en-US" dirty="0" smtClean="0"/>
              <a:t>how </a:t>
            </a:r>
            <a:r>
              <a:rPr lang="en-US" dirty="0"/>
              <a:t>dependencies between expenses and product quality / citizens </a:t>
            </a:r>
            <a:r>
              <a:rPr lang="en-US" dirty="0" smtClean="0"/>
              <a:t>satisfaction</a:t>
            </a:r>
          </a:p>
          <a:p>
            <a:r>
              <a:rPr lang="en-US" dirty="0" smtClean="0"/>
              <a:t>dealing </a:t>
            </a:r>
            <a:r>
              <a:rPr lang="en-US" dirty="0"/>
              <a:t>with the </a:t>
            </a:r>
            <a:r>
              <a:rPr lang="en-US" b="1" dirty="0"/>
              <a:t>complexity of budget data </a:t>
            </a:r>
            <a:r>
              <a:rPr lang="en-US" dirty="0"/>
              <a:t>(reduce complexity/usability</a:t>
            </a:r>
            <a:r>
              <a:rPr lang="en-US" dirty="0" smtClean="0"/>
              <a:t>)</a:t>
            </a:r>
          </a:p>
          <a:p>
            <a:r>
              <a:rPr lang="de-CH" dirty="0" err="1" smtClean="0">
                <a:sym typeface="Wingdings" panose="05000000000000000000" pitchFamily="2" charset="2"/>
              </a:rPr>
              <a:t>Ideally</a:t>
            </a:r>
            <a:r>
              <a:rPr lang="de-CH" dirty="0" smtClean="0">
                <a:sym typeface="Wingdings" panose="05000000000000000000" pitchFamily="2" charset="2"/>
              </a:rPr>
              <a:t> (but not </a:t>
            </a:r>
            <a:r>
              <a:rPr lang="de-CH" dirty="0" err="1" smtClean="0">
                <a:sym typeface="Wingdings" panose="05000000000000000000" pitchFamily="2" charset="2"/>
              </a:rPr>
              <a:t>mandatory</a:t>
            </a:r>
            <a:r>
              <a:rPr lang="de-CH" dirty="0" smtClean="0">
                <a:sym typeface="Wingdings" panose="05000000000000000000" pitchFamily="2" charset="2"/>
              </a:rPr>
              <a:t>) </a:t>
            </a:r>
            <a:r>
              <a:rPr lang="de-CH" dirty="0" err="1" smtClean="0">
                <a:sym typeface="Wingdings" panose="05000000000000000000" pitchFamily="2" charset="2"/>
              </a:rPr>
              <a:t>integration</a:t>
            </a:r>
            <a:r>
              <a:rPr lang="de-CH" dirty="0" smtClean="0">
                <a:sym typeface="Wingdings" panose="05000000000000000000" pitchFamily="2" charset="2"/>
              </a:rPr>
              <a:t> </a:t>
            </a:r>
            <a:r>
              <a:rPr lang="de-CH" dirty="0" err="1">
                <a:sym typeface="Wingdings" panose="05000000000000000000" pitchFamily="2" charset="2"/>
              </a:rPr>
              <a:t>to</a:t>
            </a:r>
            <a:r>
              <a:rPr lang="de-CH" dirty="0">
                <a:sym typeface="Wingdings" panose="05000000000000000000" pitchFamily="2" charset="2"/>
              </a:rPr>
              <a:t> </a:t>
            </a:r>
            <a:r>
              <a:rPr lang="de-CH" dirty="0" err="1">
                <a:sym typeface="Wingdings" panose="05000000000000000000" pitchFamily="2" charset="2"/>
              </a:rPr>
              <a:t>the</a:t>
            </a:r>
            <a:r>
              <a:rPr lang="de-CH" dirty="0">
                <a:sym typeface="Wingdings" panose="05000000000000000000" pitchFamily="2" charset="2"/>
              </a:rPr>
              <a:t> </a:t>
            </a:r>
            <a:r>
              <a:rPr lang="de-CH" b="1" dirty="0" err="1">
                <a:sym typeface="Wingdings" panose="05000000000000000000" pitchFamily="2" charset="2"/>
              </a:rPr>
              <a:t>existing</a:t>
            </a:r>
            <a:r>
              <a:rPr lang="de-CH" b="1" dirty="0">
                <a:sym typeface="Wingdings" panose="05000000000000000000" pitchFamily="2" charset="2"/>
              </a:rPr>
              <a:t> digital </a:t>
            </a:r>
            <a:r>
              <a:rPr lang="de-CH" b="1" dirty="0" err="1">
                <a:sym typeface="Wingdings" panose="05000000000000000000" pitchFamily="2" charset="2"/>
              </a:rPr>
              <a:t>participation</a:t>
            </a:r>
            <a:r>
              <a:rPr lang="de-CH" b="1" dirty="0">
                <a:sym typeface="Wingdings" panose="05000000000000000000" pitchFamily="2" charset="2"/>
              </a:rPr>
              <a:t> </a:t>
            </a:r>
            <a:r>
              <a:rPr lang="de-CH" b="1" dirty="0" err="1">
                <a:sym typeface="Wingdings" panose="05000000000000000000" pitchFamily="2" charset="2"/>
              </a:rPr>
              <a:t>plattform</a:t>
            </a:r>
            <a:r>
              <a:rPr lang="de-CH" dirty="0">
                <a:sym typeface="Wingdings" panose="05000000000000000000" pitchFamily="2" charset="2"/>
              </a:rPr>
              <a:t> (Konova</a:t>
            </a:r>
            <a:r>
              <a:rPr lang="de-CH" dirty="0" smtClean="0">
                <a:sym typeface="Wingdings" panose="05000000000000000000" pitchFamily="2" charset="2"/>
              </a:rPr>
              <a:t>)</a:t>
            </a:r>
            <a:endParaRPr lang="de-CH" dirty="0"/>
          </a:p>
          <a:p>
            <a:endParaRPr lang="en-US" dirty="0"/>
          </a:p>
          <a:p>
            <a:endParaRPr lang="de-CH" dirty="0">
              <a:sym typeface="Wingdings" panose="05000000000000000000" pitchFamily="2" charset="2"/>
            </a:endParaRPr>
          </a:p>
          <a:p>
            <a:pPr marL="0" indent="-90000">
              <a:buNone/>
            </a:pPr>
            <a:endParaRPr lang="de-CH" dirty="0"/>
          </a:p>
        </p:txBody>
      </p:sp>
    </p:spTree>
    <p:extLst>
      <p:ext uri="{BB962C8B-B14F-4D97-AF65-F5344CB8AC3E}">
        <p14:creationId xmlns:p14="http://schemas.microsoft.com/office/powerpoint/2010/main" val="320435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Challenge | </a:t>
            </a:r>
            <a:r>
              <a:rPr lang="de-CH" dirty="0" err="1" smtClean="0"/>
              <a:t>Principles</a:t>
            </a:r>
            <a:endParaRPr lang="de-CH" dirty="0"/>
          </a:p>
        </p:txBody>
      </p:sp>
      <p:sp>
        <p:nvSpPr>
          <p:cNvPr id="4" name="Inhaltsplatzhalter 3"/>
          <p:cNvSpPr>
            <a:spLocks noGrp="1"/>
          </p:cNvSpPr>
          <p:nvPr>
            <p:ph idx="1"/>
          </p:nvPr>
        </p:nvSpPr>
        <p:spPr>
          <a:xfrm>
            <a:off x="768000" y="1772816"/>
            <a:ext cx="10752000" cy="4527184"/>
          </a:xfrm>
        </p:spPr>
        <p:txBody>
          <a:bodyPr/>
          <a:lstStyle/>
          <a:p>
            <a:r>
              <a:rPr lang="de-CH" b="1" dirty="0" err="1" smtClean="0"/>
              <a:t>Transparency</a:t>
            </a:r>
            <a:r>
              <a:rPr lang="de-CH" dirty="0" smtClean="0"/>
              <a:t> </a:t>
            </a:r>
            <a:r>
              <a:rPr lang="de-CH" dirty="0" err="1"/>
              <a:t>to</a:t>
            </a:r>
            <a:r>
              <a:rPr lang="de-CH" dirty="0"/>
              <a:t> </a:t>
            </a:r>
            <a:r>
              <a:rPr lang="de-CH" dirty="0" err="1"/>
              <a:t>budget</a:t>
            </a:r>
            <a:r>
              <a:rPr lang="de-CH" dirty="0"/>
              <a:t> </a:t>
            </a:r>
            <a:r>
              <a:rPr lang="de-CH" dirty="0" err="1"/>
              <a:t>data</a:t>
            </a:r>
            <a:endParaRPr lang="de-CH" dirty="0"/>
          </a:p>
          <a:p>
            <a:r>
              <a:rPr lang="de-CH" b="1" dirty="0" err="1"/>
              <a:t>Participatory</a:t>
            </a:r>
            <a:r>
              <a:rPr lang="de-CH" dirty="0"/>
              <a:t> </a:t>
            </a:r>
            <a:r>
              <a:rPr lang="de-CH" dirty="0" err="1"/>
              <a:t>budgeting</a:t>
            </a:r>
            <a:endParaRPr lang="de-CH" dirty="0"/>
          </a:p>
          <a:p>
            <a:r>
              <a:rPr lang="de-CH" b="1" dirty="0" smtClean="0"/>
              <a:t>Benchmarking</a:t>
            </a:r>
            <a:r>
              <a:rPr lang="de-CH" dirty="0" smtClean="0"/>
              <a:t> </a:t>
            </a:r>
            <a:r>
              <a:rPr lang="de-CH" dirty="0" err="1" smtClean="0"/>
              <a:t>to</a:t>
            </a:r>
            <a:r>
              <a:rPr lang="de-CH" dirty="0" smtClean="0"/>
              <a:t> </a:t>
            </a:r>
            <a:r>
              <a:rPr lang="de-CH" dirty="0" err="1" smtClean="0"/>
              <a:t>other</a:t>
            </a:r>
            <a:r>
              <a:rPr lang="de-CH" dirty="0" smtClean="0"/>
              <a:t> </a:t>
            </a:r>
            <a:r>
              <a:rPr lang="de-CH" dirty="0" err="1" smtClean="0"/>
              <a:t>cities</a:t>
            </a:r>
            <a:endParaRPr lang="de-CH" dirty="0"/>
          </a:p>
          <a:p>
            <a:r>
              <a:rPr lang="de-CH" dirty="0" err="1"/>
              <a:t>Using</a:t>
            </a:r>
            <a:r>
              <a:rPr lang="de-CH" dirty="0"/>
              <a:t> </a:t>
            </a:r>
            <a:r>
              <a:rPr lang="de-CH" b="1" dirty="0" err="1"/>
              <a:t>wisdom</a:t>
            </a:r>
            <a:r>
              <a:rPr lang="de-CH" b="1" dirty="0"/>
              <a:t> </a:t>
            </a:r>
            <a:r>
              <a:rPr lang="de-CH" b="1" dirty="0" err="1"/>
              <a:t>of</a:t>
            </a:r>
            <a:r>
              <a:rPr lang="de-CH" b="1" dirty="0"/>
              <a:t> </a:t>
            </a:r>
            <a:r>
              <a:rPr lang="de-CH" b="1" dirty="0" err="1"/>
              <a:t>the</a:t>
            </a:r>
            <a:r>
              <a:rPr lang="de-CH" b="1" dirty="0"/>
              <a:t> </a:t>
            </a:r>
            <a:r>
              <a:rPr lang="de-CH" b="1" dirty="0" err="1"/>
              <a:t>crowds</a:t>
            </a:r>
            <a:r>
              <a:rPr lang="de-CH" b="1" dirty="0"/>
              <a:t> </a:t>
            </a:r>
            <a:r>
              <a:rPr lang="de-CH" dirty="0"/>
              <a:t>(</a:t>
            </a:r>
            <a:r>
              <a:rPr lang="de-CH" dirty="0" err="1"/>
              <a:t>participation</a:t>
            </a:r>
            <a:r>
              <a:rPr lang="de-CH" dirty="0"/>
              <a:t> </a:t>
            </a:r>
            <a:r>
              <a:rPr lang="de-CH" dirty="0" err="1"/>
              <a:t>of</a:t>
            </a:r>
            <a:r>
              <a:rPr lang="de-CH" dirty="0"/>
              <a:t> </a:t>
            </a:r>
            <a:r>
              <a:rPr lang="de-CH" dirty="0" err="1"/>
              <a:t>people</a:t>
            </a:r>
            <a:r>
              <a:rPr lang="de-CH" dirty="0"/>
              <a:t>)</a:t>
            </a:r>
            <a:br>
              <a:rPr lang="de-CH" dirty="0"/>
            </a:br>
            <a:r>
              <a:rPr lang="de-CH" dirty="0" err="1"/>
              <a:t>to</a:t>
            </a:r>
            <a:r>
              <a:rPr lang="de-CH" dirty="0"/>
              <a:t> save </a:t>
            </a:r>
            <a:r>
              <a:rPr lang="de-CH" dirty="0" err="1"/>
              <a:t>money</a:t>
            </a:r>
            <a:r>
              <a:rPr lang="de-CH" dirty="0"/>
              <a:t> </a:t>
            </a:r>
            <a:r>
              <a:rPr lang="de-CH" dirty="0" err="1"/>
              <a:t>and</a:t>
            </a:r>
            <a:r>
              <a:rPr lang="de-CH" dirty="0"/>
              <a:t>/</a:t>
            </a:r>
            <a:r>
              <a:rPr lang="de-CH" dirty="0" err="1"/>
              <a:t>or</a:t>
            </a:r>
            <a:r>
              <a:rPr lang="de-CH" dirty="0"/>
              <a:t> </a:t>
            </a:r>
            <a:r>
              <a:rPr lang="de-CH" dirty="0" err="1" smtClean="0"/>
              <a:t>spend</a:t>
            </a:r>
            <a:r>
              <a:rPr lang="de-CH" dirty="0" smtClean="0"/>
              <a:t> </a:t>
            </a:r>
            <a:r>
              <a:rPr lang="de-CH" dirty="0" err="1"/>
              <a:t>it</a:t>
            </a:r>
            <a:r>
              <a:rPr lang="de-CH" dirty="0"/>
              <a:t> </a:t>
            </a:r>
            <a:r>
              <a:rPr lang="de-CH" dirty="0" err="1"/>
              <a:t>to</a:t>
            </a:r>
            <a:r>
              <a:rPr lang="de-CH" dirty="0"/>
              <a:t> </a:t>
            </a:r>
            <a:r>
              <a:rPr lang="de-CH" dirty="0" err="1"/>
              <a:t>favored</a:t>
            </a:r>
            <a:r>
              <a:rPr lang="de-CH" dirty="0"/>
              <a:t> </a:t>
            </a:r>
            <a:r>
              <a:rPr lang="de-CH" dirty="0" err="1"/>
              <a:t>citizens</a:t>
            </a:r>
            <a:r>
              <a:rPr lang="de-CH" dirty="0"/>
              <a:t> </a:t>
            </a:r>
            <a:r>
              <a:rPr lang="de-CH" dirty="0" err="1"/>
              <a:t>projects</a:t>
            </a:r>
            <a:endParaRPr lang="de-CH" dirty="0"/>
          </a:p>
          <a:p>
            <a:r>
              <a:rPr lang="de-CH" b="1" dirty="0" err="1"/>
              <a:t>Enabling</a:t>
            </a:r>
            <a:r>
              <a:rPr lang="de-CH" b="1" dirty="0"/>
              <a:t> </a:t>
            </a:r>
            <a:r>
              <a:rPr lang="de-CH" b="1" dirty="0" err="1"/>
              <a:t>people</a:t>
            </a:r>
            <a:r>
              <a:rPr lang="de-CH" b="1" dirty="0"/>
              <a:t> </a:t>
            </a:r>
            <a:r>
              <a:rPr lang="de-CH" dirty="0" err="1"/>
              <a:t>to</a:t>
            </a:r>
            <a:r>
              <a:rPr lang="de-CH" dirty="0"/>
              <a:t> </a:t>
            </a:r>
            <a:r>
              <a:rPr lang="de-CH" dirty="0" err="1"/>
              <a:t>participate</a:t>
            </a:r>
            <a:r>
              <a:rPr lang="de-CH" dirty="0"/>
              <a:t> </a:t>
            </a:r>
            <a:r>
              <a:rPr lang="de-CH" dirty="0" err="1"/>
              <a:t>for</a:t>
            </a:r>
            <a:r>
              <a:rPr lang="de-CH" dirty="0"/>
              <a:t> </a:t>
            </a:r>
            <a:r>
              <a:rPr lang="de-CH" dirty="0" err="1"/>
              <a:t>their</a:t>
            </a:r>
            <a:r>
              <a:rPr lang="de-CH" dirty="0"/>
              <a:t> </a:t>
            </a:r>
            <a:r>
              <a:rPr lang="de-CH" dirty="0" err="1"/>
              <a:t>own</a:t>
            </a:r>
            <a:r>
              <a:rPr lang="de-CH" dirty="0"/>
              <a:t> </a:t>
            </a:r>
            <a:r>
              <a:rPr lang="de-CH" dirty="0" err="1"/>
              <a:t>cities</a:t>
            </a:r>
            <a:r>
              <a:rPr lang="de-CH" dirty="0"/>
              <a:t> </a:t>
            </a:r>
            <a:r>
              <a:rPr lang="de-CH" dirty="0" err="1" smtClean="0"/>
              <a:t>budget</a:t>
            </a:r>
            <a:endParaRPr lang="de-CH" dirty="0"/>
          </a:p>
        </p:txBody>
      </p:sp>
    </p:spTree>
    <p:extLst>
      <p:ext uri="{BB962C8B-B14F-4D97-AF65-F5344CB8AC3E}">
        <p14:creationId xmlns:p14="http://schemas.microsoft.com/office/powerpoint/2010/main" val="304093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smtClean="0"/>
              <a:t>POSSIBLE IDEAS FROM OTHER PLACES</a:t>
            </a:r>
            <a:endParaRPr lang="de-CH" dirty="0"/>
          </a:p>
        </p:txBody>
      </p:sp>
      <p:sp>
        <p:nvSpPr>
          <p:cNvPr id="4" name="Inhaltsplatzhalter 3"/>
          <p:cNvSpPr>
            <a:spLocks noGrp="1"/>
          </p:cNvSpPr>
          <p:nvPr>
            <p:ph idx="1"/>
          </p:nvPr>
        </p:nvSpPr>
        <p:spPr/>
        <p:txBody>
          <a:bodyPr/>
          <a:lstStyle/>
          <a:p>
            <a:endParaRPr lang="de-CH"/>
          </a:p>
        </p:txBody>
      </p:sp>
    </p:spTree>
    <p:extLst>
      <p:ext uri="{BB962C8B-B14F-4D97-AF65-F5344CB8AC3E}">
        <p14:creationId xmlns:p14="http://schemas.microsoft.com/office/powerpoint/2010/main" val="414611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a:t>ABOUT</a:t>
            </a:r>
          </a:p>
        </p:txBody>
      </p:sp>
      <p:sp>
        <p:nvSpPr>
          <p:cNvPr id="7" name="Inhaltsplatzhalter 6"/>
          <p:cNvSpPr>
            <a:spLocks noGrp="1"/>
          </p:cNvSpPr>
          <p:nvPr>
            <p:ph idx="1"/>
          </p:nvPr>
        </p:nvSpPr>
        <p:spPr/>
        <p:txBody>
          <a:bodyPr/>
          <a:lstStyle/>
          <a:p>
            <a:endParaRPr lang="de-CH"/>
          </a:p>
        </p:txBody>
      </p:sp>
    </p:spTree>
    <p:extLst>
      <p:ext uri="{BB962C8B-B14F-4D97-AF65-F5344CB8AC3E}">
        <p14:creationId xmlns:p14="http://schemas.microsoft.com/office/powerpoint/2010/main" val="54462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Offenerhaushalt.at</a:t>
            </a:r>
          </a:p>
        </p:txBody>
      </p:sp>
      <p:pic>
        <p:nvPicPr>
          <p:cNvPr id="5" name="Inhaltsplatzhalter 4">
            <a:hlinkClick r:id="rId2"/>
          </p:cNvPr>
          <p:cNvPicPr>
            <a:picLocks noGrp="1" noChangeAspect="1"/>
          </p:cNvPicPr>
          <p:nvPr>
            <p:ph idx="1"/>
          </p:nvPr>
        </p:nvPicPr>
        <p:blipFill>
          <a:blip r:embed="rId3"/>
          <a:stretch>
            <a:fillRect/>
          </a:stretch>
        </p:blipFill>
        <p:spPr>
          <a:xfrm>
            <a:off x="2211355" y="1110145"/>
            <a:ext cx="7528268" cy="5369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223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smtClean="0"/>
              <a:t>Quartieridee.ch | </a:t>
            </a:r>
            <a:r>
              <a:rPr lang="de-CH" dirty="0" err="1" smtClean="0"/>
              <a:t>Wipkingen</a:t>
            </a:r>
            <a:endParaRPr lang="de-CH" dirty="0"/>
          </a:p>
        </p:txBody>
      </p:sp>
      <p:pic>
        <p:nvPicPr>
          <p:cNvPr id="6" name="Inhaltsplatzhalter 5"/>
          <p:cNvPicPr>
            <a:picLocks noGrp="1" noChangeAspect="1"/>
          </p:cNvPicPr>
          <p:nvPr>
            <p:ph idx="1"/>
          </p:nvPr>
        </p:nvPicPr>
        <p:blipFill>
          <a:blip r:embed="rId2"/>
          <a:stretch>
            <a:fillRect/>
          </a:stretch>
        </p:blipFill>
        <p:spPr>
          <a:xfrm>
            <a:off x="1901130" y="1530350"/>
            <a:ext cx="8486578" cy="4770438"/>
          </a:xfrm>
          <a:prstGeom prst="rect">
            <a:avLst/>
          </a:prstGeom>
        </p:spPr>
      </p:pic>
    </p:spTree>
    <p:extLst>
      <p:ext uri="{BB962C8B-B14F-4D97-AF65-F5344CB8AC3E}">
        <p14:creationId xmlns:p14="http://schemas.microsoft.com/office/powerpoint/2010/main" val="310372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smtClean="0"/>
              <a:t>Dialogluzern.ch</a:t>
            </a:r>
            <a:endParaRPr lang="de-CH" dirty="0"/>
          </a:p>
        </p:txBody>
      </p:sp>
      <p:pic>
        <p:nvPicPr>
          <p:cNvPr id="6" name="Inhaltsplatzhalter 5"/>
          <p:cNvPicPr>
            <a:picLocks noGrp="1" noChangeAspect="1"/>
          </p:cNvPicPr>
          <p:nvPr>
            <p:ph idx="1"/>
          </p:nvPr>
        </p:nvPicPr>
        <p:blipFill>
          <a:blip r:embed="rId2"/>
          <a:stretch>
            <a:fillRect/>
          </a:stretch>
        </p:blipFill>
        <p:spPr>
          <a:xfrm>
            <a:off x="895810" y="1184988"/>
            <a:ext cx="10400380" cy="5115800"/>
          </a:xfrm>
          <a:prstGeom prst="rect">
            <a:avLst/>
          </a:prstGeom>
        </p:spPr>
      </p:pic>
    </p:spTree>
    <p:extLst>
      <p:ext uri="{BB962C8B-B14F-4D97-AF65-F5344CB8AC3E}">
        <p14:creationId xmlns:p14="http://schemas.microsoft.com/office/powerpoint/2010/main" val="2910812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smtClean="0"/>
              <a:t>CURRENT ACTIVITIES AND DATA</a:t>
            </a:r>
            <a:endParaRPr lang="de-CH" dirty="0"/>
          </a:p>
        </p:txBody>
      </p:sp>
      <p:sp>
        <p:nvSpPr>
          <p:cNvPr id="4" name="Inhaltsplatzhalter 3"/>
          <p:cNvSpPr>
            <a:spLocks noGrp="1"/>
          </p:cNvSpPr>
          <p:nvPr>
            <p:ph idx="1"/>
          </p:nvPr>
        </p:nvSpPr>
        <p:spPr/>
        <p:txBody>
          <a:bodyPr/>
          <a:lstStyle/>
          <a:p>
            <a:endParaRPr lang="de-CH"/>
          </a:p>
        </p:txBody>
      </p:sp>
    </p:spTree>
    <p:extLst>
      <p:ext uri="{BB962C8B-B14F-4D97-AF65-F5344CB8AC3E}">
        <p14:creationId xmlns:p14="http://schemas.microsoft.com/office/powerpoint/2010/main" val="11498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Open Data Soft | Budget Data 2021 | City </a:t>
            </a:r>
            <a:r>
              <a:rPr lang="de-CH" dirty="0" err="1"/>
              <a:t>of</a:t>
            </a:r>
            <a:r>
              <a:rPr lang="de-CH" dirty="0"/>
              <a:t> St.Gallen</a:t>
            </a:r>
          </a:p>
        </p:txBody>
      </p:sp>
      <p:pic>
        <p:nvPicPr>
          <p:cNvPr id="7" name="Inhaltsplatzhalter 6"/>
          <p:cNvPicPr>
            <a:picLocks noGrp="1" noChangeAspect="1"/>
          </p:cNvPicPr>
          <p:nvPr>
            <p:ph idx="1"/>
          </p:nvPr>
        </p:nvPicPr>
        <p:blipFill>
          <a:blip r:embed="rId2"/>
          <a:stretch>
            <a:fillRect/>
          </a:stretch>
        </p:blipFill>
        <p:spPr>
          <a:xfrm>
            <a:off x="1273088" y="1147795"/>
            <a:ext cx="9742661" cy="4770438"/>
          </a:xfrm>
          <a:prstGeom prst="rect">
            <a:avLst/>
          </a:prstGeom>
          <a:ln>
            <a:noFill/>
          </a:ln>
          <a:effectLst>
            <a:outerShdw blurRad="292100" dist="139700" dir="2700000" algn="tl" rotWithShape="0">
              <a:srgbClr val="333333">
                <a:alpha val="65000"/>
              </a:srgbClr>
            </a:outerShdw>
          </a:effectLst>
        </p:spPr>
      </p:pic>
      <p:sp>
        <p:nvSpPr>
          <p:cNvPr id="8" name="Textfeld 7"/>
          <p:cNvSpPr txBox="1"/>
          <p:nvPr/>
        </p:nvSpPr>
        <p:spPr>
          <a:xfrm>
            <a:off x="1273088" y="6026500"/>
            <a:ext cx="8537510" cy="345233"/>
          </a:xfrm>
          <a:prstGeom prst="rect">
            <a:avLst/>
          </a:prstGeom>
          <a:noFill/>
        </p:spPr>
        <p:txBody>
          <a:bodyPr wrap="none" lIns="36000" tIns="36000" rIns="36000" bIns="36000" rtlCol="0">
            <a:noAutofit/>
          </a:bodyPr>
          <a:lstStyle/>
          <a:p>
            <a:r>
              <a:rPr lang="de-CH" sz="1400" dirty="0">
                <a:latin typeface="Arial" panose="020B0604020202020204" pitchFamily="34" charset="0"/>
                <a:cs typeface="Arial" panose="020B0604020202020204" pitchFamily="34" charset="0"/>
              </a:rPr>
              <a:t>Source: </a:t>
            </a:r>
            <a:r>
              <a:rPr lang="de-CH" sz="1400" dirty="0">
                <a:hlinkClick r:id="rId3"/>
              </a:rPr>
              <a:t>Budget 2021 der Stadt St.Gallen nach Institutioneller Gliederung — St.Gallen (sg.ch)</a:t>
            </a:r>
            <a:endParaRPr lang="de-CH"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7972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Digital </a:t>
            </a:r>
            <a:r>
              <a:rPr lang="de-CH" dirty="0" err="1"/>
              <a:t>Participation</a:t>
            </a:r>
            <a:r>
              <a:rPr lang="de-CH" dirty="0"/>
              <a:t> Plattform | Konova | </a:t>
            </a:r>
            <a:r>
              <a:rPr lang="de-CH" dirty="0">
                <a:hlinkClick r:id="rId2"/>
              </a:rPr>
              <a:t>https://partizipieren.stadt.sg.ch/de/</a:t>
            </a:r>
            <a:r>
              <a:rPr lang="de-CH" dirty="0"/>
              <a:t/>
            </a:r>
            <a:br>
              <a:rPr lang="de-CH" dirty="0"/>
            </a:br>
            <a:endParaRPr lang="de-CH" dirty="0"/>
          </a:p>
        </p:txBody>
      </p:sp>
      <p:pic>
        <p:nvPicPr>
          <p:cNvPr id="8" name="Inhaltsplatzhalter 7"/>
          <p:cNvPicPr>
            <a:picLocks noGrp="1" noChangeAspect="1"/>
          </p:cNvPicPr>
          <p:nvPr>
            <p:ph idx="1"/>
          </p:nvPr>
        </p:nvPicPr>
        <p:blipFill>
          <a:blip r:embed="rId3"/>
          <a:stretch>
            <a:fillRect/>
          </a:stretch>
        </p:blipFill>
        <p:spPr>
          <a:xfrm>
            <a:off x="768350" y="1799572"/>
            <a:ext cx="5083175" cy="4231994"/>
          </a:xfrm>
          <a:prstGeom prst="rect">
            <a:avLst/>
          </a:prstGeom>
        </p:spPr>
      </p:pic>
      <p:sp>
        <p:nvSpPr>
          <p:cNvPr id="7" name="Inhaltsplatzhalter 6"/>
          <p:cNvSpPr>
            <a:spLocks noGrp="1"/>
          </p:cNvSpPr>
          <p:nvPr>
            <p:ph idx="13"/>
          </p:nvPr>
        </p:nvSpPr>
        <p:spPr/>
        <p:txBody>
          <a:bodyPr/>
          <a:lstStyle/>
          <a:p>
            <a:pPr marL="0" indent="0">
              <a:buNone/>
            </a:pPr>
            <a:r>
              <a:rPr lang="de-CH" dirty="0" err="1"/>
              <a:t>Current</a:t>
            </a:r>
            <a:r>
              <a:rPr lang="de-CH" dirty="0"/>
              <a:t> </a:t>
            </a:r>
            <a:r>
              <a:rPr lang="de-CH" dirty="0" err="1"/>
              <a:t>Participation</a:t>
            </a:r>
            <a:r>
              <a:rPr lang="de-CH" dirty="0"/>
              <a:t> </a:t>
            </a:r>
            <a:r>
              <a:rPr lang="de-CH" dirty="0" err="1"/>
              <a:t>possibilities</a:t>
            </a:r>
            <a:r>
              <a:rPr lang="de-CH" dirty="0"/>
              <a:t> in</a:t>
            </a:r>
          </a:p>
          <a:p>
            <a:r>
              <a:rPr lang="de-CH" dirty="0"/>
              <a:t>Texts</a:t>
            </a:r>
          </a:p>
          <a:p>
            <a:r>
              <a:rPr lang="de-CH" dirty="0" err="1"/>
              <a:t>Maps</a:t>
            </a:r>
            <a:endParaRPr lang="de-CH" dirty="0"/>
          </a:p>
          <a:p>
            <a:r>
              <a:rPr lang="de-CH" dirty="0"/>
              <a:t>Comments</a:t>
            </a:r>
          </a:p>
          <a:p>
            <a:r>
              <a:rPr lang="de-CH" dirty="0"/>
              <a:t>…</a:t>
            </a:r>
          </a:p>
          <a:p>
            <a:endParaRPr lang="de-CH" dirty="0"/>
          </a:p>
        </p:txBody>
      </p:sp>
    </p:spTree>
    <p:extLst>
      <p:ext uri="{BB962C8B-B14F-4D97-AF65-F5344CB8AC3E}">
        <p14:creationId xmlns:p14="http://schemas.microsoft.com/office/powerpoint/2010/main" val="16406310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Open Data Soft | Budget Data 2021 | City </a:t>
            </a:r>
            <a:r>
              <a:rPr lang="de-CH" dirty="0" err="1"/>
              <a:t>of</a:t>
            </a:r>
            <a:r>
              <a:rPr lang="de-CH" dirty="0"/>
              <a:t> St.Gallen</a:t>
            </a:r>
          </a:p>
        </p:txBody>
      </p:sp>
      <p:pic>
        <p:nvPicPr>
          <p:cNvPr id="5" name="Inhaltsplatzhalter 4"/>
          <p:cNvPicPr>
            <a:picLocks noGrp="1" noChangeAspect="1"/>
          </p:cNvPicPr>
          <p:nvPr>
            <p:ph idx="1"/>
          </p:nvPr>
        </p:nvPicPr>
        <p:blipFill>
          <a:blip r:embed="rId2"/>
          <a:stretch>
            <a:fillRect/>
          </a:stretch>
        </p:blipFill>
        <p:spPr>
          <a:xfrm>
            <a:off x="768350" y="1744629"/>
            <a:ext cx="10752138" cy="4341880"/>
          </a:xfrm>
          <a:prstGeom prst="rect">
            <a:avLst/>
          </a:prstGeom>
        </p:spPr>
      </p:pic>
      <p:sp>
        <p:nvSpPr>
          <p:cNvPr id="4" name="Textfeld 3"/>
          <p:cNvSpPr txBox="1"/>
          <p:nvPr/>
        </p:nvSpPr>
        <p:spPr>
          <a:xfrm>
            <a:off x="2631233" y="5701004"/>
            <a:ext cx="914400" cy="914400"/>
          </a:xfrm>
          <a:prstGeom prst="rect">
            <a:avLst/>
          </a:prstGeom>
          <a:noFill/>
        </p:spPr>
        <p:txBody>
          <a:bodyPr wrap="none" lIns="36000" tIns="36000" rIns="36000" bIns="36000" rtlCol="0">
            <a:noAutofit/>
          </a:bodyPr>
          <a:lstStyle/>
          <a:p>
            <a:r>
              <a:rPr lang="de-CH" sz="1100" dirty="0" smtClean="0">
                <a:hlinkClick r:id="rId3"/>
              </a:rPr>
              <a:t>Source:</a:t>
            </a:r>
          </a:p>
          <a:p>
            <a:r>
              <a:rPr lang="de-CH" sz="1100" dirty="0" smtClean="0">
                <a:hlinkClick r:id="rId3"/>
              </a:rPr>
              <a:t>https</a:t>
            </a:r>
            <a:r>
              <a:rPr lang="de-CH" sz="1100" dirty="0">
                <a:hlinkClick r:id="rId3"/>
              </a:rPr>
              <a:t>://daten.stadt.sg.ch/explore/?</a:t>
            </a:r>
            <a:r>
              <a:rPr lang="de-CH" sz="1100" dirty="0" smtClean="0">
                <a:hlinkClick r:id="rId3"/>
              </a:rPr>
              <a:t>sort=modified&amp;disjunctive.modified&amp;disjunctive.theme&amp;disjunctive.keyword&amp;disjunctive.publisher&amp;q=english+data</a:t>
            </a:r>
            <a:endParaRPr lang="de-CH" sz="1100" dirty="0"/>
          </a:p>
        </p:txBody>
      </p:sp>
    </p:spTree>
    <p:extLst>
      <p:ext uri="{BB962C8B-B14F-4D97-AF65-F5344CB8AC3E}">
        <p14:creationId xmlns:p14="http://schemas.microsoft.com/office/powerpoint/2010/main" val="3747989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Open Data Soft | Budget Data 2021 | City </a:t>
            </a:r>
            <a:r>
              <a:rPr lang="de-CH" dirty="0" err="1"/>
              <a:t>of</a:t>
            </a:r>
            <a:r>
              <a:rPr lang="de-CH" dirty="0"/>
              <a:t> St.Gallen</a:t>
            </a:r>
          </a:p>
        </p:txBody>
      </p:sp>
      <p:pic>
        <p:nvPicPr>
          <p:cNvPr id="7" name="Inhaltsplatzhalter 6"/>
          <p:cNvPicPr>
            <a:picLocks noGrp="1" noChangeAspect="1"/>
          </p:cNvPicPr>
          <p:nvPr>
            <p:ph idx="1"/>
          </p:nvPr>
        </p:nvPicPr>
        <p:blipFill>
          <a:blip r:embed="rId2"/>
          <a:stretch>
            <a:fillRect/>
          </a:stretch>
        </p:blipFill>
        <p:spPr>
          <a:xfrm>
            <a:off x="662842" y="1096395"/>
            <a:ext cx="10866317" cy="5204394"/>
          </a:xfrm>
          <a:prstGeom prst="rect">
            <a:avLst/>
          </a:prstGeom>
        </p:spPr>
      </p:pic>
      <p:sp>
        <p:nvSpPr>
          <p:cNvPr id="8" name="Textfeld 7"/>
          <p:cNvSpPr txBox="1"/>
          <p:nvPr/>
        </p:nvSpPr>
        <p:spPr>
          <a:xfrm>
            <a:off x="1782146" y="6018245"/>
            <a:ext cx="8640147" cy="914400"/>
          </a:xfrm>
          <a:prstGeom prst="rect">
            <a:avLst/>
          </a:prstGeom>
          <a:noFill/>
        </p:spPr>
        <p:txBody>
          <a:bodyPr wrap="none" lIns="36000" tIns="36000" rIns="36000" bIns="36000" rtlCol="0">
            <a:noAutofit/>
          </a:bodyPr>
          <a:lstStyle/>
          <a:p>
            <a:r>
              <a:rPr lang="de-CH" sz="500" dirty="0">
                <a:latin typeface="Arial" panose="020B0604020202020204" pitchFamily="34" charset="0"/>
                <a:cs typeface="Arial" panose="020B0604020202020204" pitchFamily="34" charset="0"/>
              </a:rPr>
              <a:t>https://daten.stadt.sg.ch/explore/dataset/budget-2021-stadt-stgallen-funktionale-gliederung-english-data/api/?</a:t>
            </a:r>
            <a:r>
              <a:rPr lang="de-CH" sz="500" dirty="0" smtClean="0">
                <a:latin typeface="Arial" panose="020B0604020202020204" pitchFamily="34" charset="0"/>
                <a:cs typeface="Arial" panose="020B0604020202020204" pitchFamily="34" charset="0"/>
              </a:rPr>
              <a:t>disjunctive.typ&amp;disjunctive.aufwand_ertrag&amp;disjunctive.kontostruktur&amp;disjunctive.ebene_1&amp;disjunctive.ebene_2&amp;disjunctive.ebene_3&amp;disjunctive.konto&amp;disjunctive.kontotitel&amp;sort=zeilennummer</a:t>
            </a:r>
          </a:p>
          <a:p>
            <a:endParaRPr lang="de-CH" sz="500" dirty="0" smtClean="0">
              <a:latin typeface="Arial" panose="020B0604020202020204" pitchFamily="34" charset="0"/>
              <a:cs typeface="Arial" panose="020B0604020202020204" pitchFamily="34" charset="0"/>
            </a:endParaRPr>
          </a:p>
          <a:p>
            <a:endParaRPr lang="de-CH" sz="500" dirty="0" smtClean="0">
              <a:latin typeface="Arial" panose="020B0604020202020204" pitchFamily="34" charset="0"/>
              <a:cs typeface="Arial" panose="020B0604020202020204" pitchFamily="34" charset="0"/>
            </a:endParaRPr>
          </a:p>
        </p:txBody>
      </p:sp>
      <p:sp>
        <p:nvSpPr>
          <p:cNvPr id="9" name="Textfeld 8"/>
          <p:cNvSpPr txBox="1"/>
          <p:nvPr/>
        </p:nvSpPr>
        <p:spPr>
          <a:xfrm>
            <a:off x="6615405" y="3698591"/>
            <a:ext cx="4562668" cy="1535881"/>
          </a:xfrm>
          <a:prstGeom prst="rect">
            <a:avLst/>
          </a:prstGeom>
          <a:noFill/>
        </p:spPr>
        <p:txBody>
          <a:bodyPr wrap="none" lIns="36000" tIns="36000" rIns="36000" bIns="36000" rtlCol="0">
            <a:noAutofit/>
          </a:bodyPr>
          <a:lstStyle/>
          <a:p>
            <a:pPr marL="342900" indent="-342900">
              <a:buFont typeface="Wingdings" panose="05000000000000000000" pitchFamily="2" charset="2"/>
              <a:buChar char="§"/>
            </a:pPr>
            <a:r>
              <a:rPr lang="de-CH" dirty="0" smtClean="0">
                <a:latin typeface="Arial" panose="020B0604020202020204" pitchFamily="34" charset="0"/>
                <a:cs typeface="Arial" panose="020B0604020202020204" pitchFamily="34" charset="0"/>
              </a:rPr>
              <a:t>Rest-API</a:t>
            </a:r>
          </a:p>
          <a:p>
            <a:pPr marL="342900" indent="-342900">
              <a:buFont typeface="Wingdings" panose="05000000000000000000" pitchFamily="2" charset="2"/>
              <a:buChar char="§"/>
            </a:pPr>
            <a:r>
              <a:rPr lang="de-CH" dirty="0" err="1" smtClean="0">
                <a:latin typeface="Arial" panose="020B0604020202020204" pitchFamily="34" charset="0"/>
                <a:cs typeface="Arial" panose="020B0604020202020204" pitchFamily="34" charset="0"/>
              </a:rPr>
              <a:t>Possibility</a:t>
            </a:r>
            <a:r>
              <a:rPr lang="de-CH" dirty="0" smtClean="0">
                <a:latin typeface="Arial" panose="020B0604020202020204" pitchFamily="34" charset="0"/>
                <a:cs typeface="Arial" panose="020B0604020202020204" pitchFamily="34" charset="0"/>
              </a:rPr>
              <a:t> </a:t>
            </a:r>
            <a:r>
              <a:rPr lang="de-CH" dirty="0" err="1" smtClean="0">
                <a:latin typeface="Arial" panose="020B0604020202020204" pitchFamily="34" charset="0"/>
                <a:cs typeface="Arial" panose="020B0604020202020204" pitchFamily="34" charset="0"/>
              </a:rPr>
              <a:t>to</a:t>
            </a:r>
            <a:r>
              <a:rPr lang="de-CH" dirty="0" smtClean="0">
                <a:latin typeface="Arial" panose="020B0604020202020204" pitchFamily="34" charset="0"/>
                <a:cs typeface="Arial" panose="020B0604020202020204" pitchFamily="34" charset="0"/>
              </a:rPr>
              <a:t> </a:t>
            </a:r>
            <a:r>
              <a:rPr lang="de-CH" dirty="0" err="1" smtClean="0">
                <a:latin typeface="Arial" panose="020B0604020202020204" pitchFamily="34" charset="0"/>
                <a:cs typeface="Arial" panose="020B0604020202020204" pitchFamily="34" charset="0"/>
              </a:rPr>
              <a:t>embed</a:t>
            </a:r>
            <a:r>
              <a:rPr lang="de-CH" dirty="0" smtClean="0">
                <a:latin typeface="Arial" panose="020B0604020202020204" pitchFamily="34" charset="0"/>
                <a:cs typeface="Arial" panose="020B0604020202020204" pitchFamily="34" charset="0"/>
              </a:rPr>
              <a:t> </a:t>
            </a:r>
            <a:r>
              <a:rPr lang="de-CH" dirty="0" err="1" smtClean="0">
                <a:latin typeface="Arial" panose="020B0604020202020204" pitchFamily="34" charset="0"/>
                <a:cs typeface="Arial" panose="020B0604020202020204" pitchFamily="34" charset="0"/>
              </a:rPr>
              <a:t>graphics</a:t>
            </a:r>
            <a:endParaRPr lang="de-CH"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de-CH"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23626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Open Data Soft | Budget Data 2021 | </a:t>
            </a:r>
            <a:r>
              <a:rPr lang="de-CH" dirty="0" smtClean="0"/>
              <a:t>stada2.sg.ch</a:t>
            </a:r>
            <a:endParaRPr lang="de-CH" dirty="0"/>
          </a:p>
        </p:txBody>
      </p:sp>
      <p:pic>
        <p:nvPicPr>
          <p:cNvPr id="6" name="Inhaltsplatzhalter 5"/>
          <p:cNvPicPr>
            <a:picLocks noGrp="1" noChangeAspect="1"/>
          </p:cNvPicPr>
          <p:nvPr>
            <p:ph idx="1"/>
          </p:nvPr>
        </p:nvPicPr>
        <p:blipFill>
          <a:blip r:embed="rId2"/>
          <a:stretch>
            <a:fillRect/>
          </a:stretch>
        </p:blipFill>
        <p:spPr>
          <a:xfrm>
            <a:off x="2237792" y="1165079"/>
            <a:ext cx="7716416" cy="5222817"/>
          </a:xfrm>
          <a:prstGeom prst="rect">
            <a:avLst/>
          </a:prstGeom>
          <a:ln>
            <a:noFill/>
          </a:ln>
          <a:effectLst>
            <a:outerShdw blurRad="292100" dist="139700" dir="2700000" algn="tl" rotWithShape="0">
              <a:srgbClr val="333333">
                <a:alpha val="65000"/>
              </a:srgbClr>
            </a:outerShdw>
          </a:effectLst>
        </p:spPr>
      </p:pic>
      <p:sp>
        <p:nvSpPr>
          <p:cNvPr id="7" name="Textfeld 6"/>
          <p:cNvSpPr txBox="1"/>
          <p:nvPr/>
        </p:nvSpPr>
        <p:spPr>
          <a:xfrm>
            <a:off x="2416628" y="5859624"/>
            <a:ext cx="914400" cy="914400"/>
          </a:xfrm>
          <a:prstGeom prst="rect">
            <a:avLst/>
          </a:prstGeom>
          <a:noFill/>
        </p:spPr>
        <p:txBody>
          <a:bodyPr wrap="none" lIns="36000" tIns="36000" rIns="36000" bIns="36000" rtlCol="0">
            <a:noAutofit/>
          </a:bodyPr>
          <a:lstStyle/>
          <a:p>
            <a:r>
              <a:rPr lang="de-CH" sz="2200" dirty="0">
                <a:latin typeface="Arial" panose="020B0604020202020204" pitchFamily="34" charset="0"/>
                <a:cs typeface="Arial" panose="020B0604020202020204" pitchFamily="34" charset="0"/>
              </a:rPr>
              <a:t>Source: </a:t>
            </a:r>
            <a:r>
              <a:rPr lang="de-CH" sz="2200" dirty="0">
                <a:latin typeface="Arial" panose="020B0604020202020204" pitchFamily="34" charset="0"/>
                <a:cs typeface="Arial" panose="020B0604020202020204" pitchFamily="34" charset="0"/>
                <a:hlinkClick r:id="rId3"/>
              </a:rPr>
              <a:t>https://stada2.sg.ch</a:t>
            </a:r>
            <a:r>
              <a:rPr lang="de-CH" sz="2200" dirty="0" smtClean="0">
                <a:latin typeface="Arial" panose="020B0604020202020204" pitchFamily="34" charset="0"/>
                <a:cs typeface="Arial" panose="020B0604020202020204" pitchFamily="34" charset="0"/>
                <a:hlinkClick r:id="rId3"/>
              </a:rPr>
              <a:t>/</a:t>
            </a:r>
            <a:r>
              <a:rPr lang="de-CH" sz="22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527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Links </a:t>
            </a:r>
            <a:r>
              <a:rPr lang="de-CH" dirty="0" err="1"/>
              <a:t>to</a:t>
            </a:r>
            <a:r>
              <a:rPr lang="de-CH" dirty="0"/>
              <a:t> Data </a:t>
            </a:r>
            <a:r>
              <a:rPr lang="de-CH" dirty="0" err="1"/>
              <a:t>Sources</a:t>
            </a:r>
            <a:endParaRPr lang="de-CH" dirty="0"/>
          </a:p>
        </p:txBody>
      </p:sp>
      <p:sp>
        <p:nvSpPr>
          <p:cNvPr id="4" name="Inhaltsplatzhalter 3"/>
          <p:cNvSpPr>
            <a:spLocks noGrp="1"/>
          </p:cNvSpPr>
          <p:nvPr>
            <p:ph idx="1"/>
            <p:extLst>
              <p:ext uri="{D42A27DB-BD31-4B8C-83A1-F6EECF244321}">
                <p14:modId xmlns:p14="http://schemas.microsoft.com/office/powerpoint/2010/main" val="4262585637"/>
              </p:ext>
            </p:extLst>
          </p:nvPr>
        </p:nvSpPr>
        <p:spPr>
          <a:xfrm>
            <a:off x="768000" y="1268748"/>
            <a:ext cx="10752000" cy="4770000"/>
          </a:xfrm>
        </p:spPr>
        <p:txBody>
          <a:bodyPr vert="horz" lIns="0" tIns="0" rIns="0" bIns="0" rtlCol="0" anchor="t">
            <a:noAutofit/>
          </a:bodyPr>
          <a:lstStyle/>
          <a:p>
            <a:r>
              <a:rPr lang="de-CH" sz="1800" dirty="0">
                <a:latin typeface="+mn-lt"/>
              </a:rPr>
              <a:t>01 </a:t>
            </a:r>
            <a:r>
              <a:rPr lang="de-CH" sz="1800" dirty="0" err="1">
                <a:latin typeface="+mn-lt"/>
              </a:rPr>
              <a:t>GitHub</a:t>
            </a:r>
            <a:r>
              <a:rPr lang="de-CH" sz="1800" dirty="0">
                <a:latin typeface="+mn-lt"/>
              </a:rPr>
              <a:t> Repository </a:t>
            </a:r>
            <a:r>
              <a:rPr lang="de-CH" sz="1800" dirty="0" err="1">
                <a:latin typeface="+mn-lt"/>
              </a:rPr>
              <a:t>of</a:t>
            </a:r>
            <a:r>
              <a:rPr lang="de-CH" sz="1800" dirty="0">
                <a:latin typeface="+mn-lt"/>
              </a:rPr>
              <a:t> </a:t>
            </a:r>
            <a:r>
              <a:rPr lang="de-CH" sz="1800" dirty="0" err="1">
                <a:latin typeface="+mn-lt"/>
              </a:rPr>
              <a:t>the</a:t>
            </a:r>
            <a:r>
              <a:rPr lang="de-CH" sz="1800" dirty="0">
                <a:latin typeface="+mn-lt"/>
              </a:rPr>
              <a:t> City </a:t>
            </a:r>
            <a:r>
              <a:rPr lang="de-CH" sz="1800" dirty="0" err="1">
                <a:latin typeface="+mn-lt"/>
              </a:rPr>
              <a:t>for</a:t>
            </a:r>
            <a:r>
              <a:rPr lang="de-CH" sz="1800" dirty="0">
                <a:latin typeface="+mn-lt"/>
              </a:rPr>
              <a:t> </a:t>
            </a:r>
            <a:r>
              <a:rPr lang="de-CH" sz="1800" dirty="0" err="1">
                <a:latin typeface="+mn-lt"/>
              </a:rPr>
              <a:t>the</a:t>
            </a:r>
            <a:r>
              <a:rPr lang="de-CH" sz="1800" dirty="0">
                <a:latin typeface="+mn-lt"/>
              </a:rPr>
              <a:t> Hack: </a:t>
            </a:r>
            <a:r>
              <a:rPr lang="de-CH" sz="1800" u="sng" dirty="0">
                <a:latin typeface="+mn-lt"/>
                <a:hlinkClick r:id="rId2"/>
              </a:rPr>
              <a:t>https://github.com/CityofStGallen/START-Hack-2021</a:t>
            </a:r>
            <a:endParaRPr lang="de-CH" sz="1800" u="sng" dirty="0">
              <a:latin typeface="+mn-lt"/>
            </a:endParaRPr>
          </a:p>
          <a:p>
            <a:r>
              <a:rPr lang="de-CH" sz="1800" dirty="0">
                <a:latin typeface="+mn-lt"/>
              </a:rPr>
              <a:t>02 Open Data Portal </a:t>
            </a:r>
            <a:r>
              <a:rPr lang="de-CH" sz="1800" dirty="0" err="1">
                <a:latin typeface="+mn-lt"/>
              </a:rPr>
              <a:t>for</a:t>
            </a:r>
            <a:r>
              <a:rPr lang="de-CH" sz="1800" dirty="0">
                <a:latin typeface="+mn-lt"/>
              </a:rPr>
              <a:t> </a:t>
            </a:r>
            <a:r>
              <a:rPr lang="de-CH" sz="1800" dirty="0" err="1">
                <a:latin typeface="+mn-lt"/>
              </a:rPr>
              <a:t>the</a:t>
            </a:r>
            <a:r>
              <a:rPr lang="de-CH" sz="1800" dirty="0">
                <a:latin typeface="+mn-lt"/>
              </a:rPr>
              <a:t> City </a:t>
            </a:r>
            <a:r>
              <a:rPr lang="de-CH" sz="1800" dirty="0" err="1">
                <a:latin typeface="+mn-lt"/>
              </a:rPr>
              <a:t>of</a:t>
            </a:r>
            <a:r>
              <a:rPr lang="de-CH" sz="1800" dirty="0">
                <a:latin typeface="+mn-lt"/>
              </a:rPr>
              <a:t> St.Gallen: </a:t>
            </a:r>
            <a:r>
              <a:rPr lang="de-CH" sz="1800" dirty="0">
                <a:latin typeface="+mn-lt"/>
                <a:hlinkClick r:id="rId3"/>
              </a:rPr>
              <a:t>https://daten.stadt.sg.ch/pages/home0/</a:t>
            </a:r>
            <a:endParaRPr lang="de-CH" sz="1800" dirty="0">
              <a:latin typeface="+mn-lt"/>
            </a:endParaRPr>
          </a:p>
          <a:p>
            <a:r>
              <a:rPr lang="de-CH" sz="1800" dirty="0">
                <a:latin typeface="+mn-lt"/>
              </a:rPr>
              <a:t>03 Open Data Portal City St.Gallen – Budget Data (</a:t>
            </a:r>
            <a:r>
              <a:rPr lang="de-CH" sz="1800" dirty="0" err="1">
                <a:latin typeface="+mn-lt"/>
              </a:rPr>
              <a:t>english</a:t>
            </a:r>
            <a:r>
              <a:rPr lang="de-CH" sz="1800" dirty="0">
                <a:latin typeface="+mn-lt"/>
              </a:rPr>
              <a:t>): </a:t>
            </a:r>
            <a:r>
              <a:rPr lang="de-CH" sz="1800" dirty="0">
                <a:latin typeface="+mn-lt"/>
                <a:hlinkClick r:id="rId4"/>
              </a:rPr>
              <a:t>https://daten.stadt.sg.ch/explore/?sort=modified&amp;disjunctive.modified&amp;disjunctive.theme&amp;disjunctive.keyword&amp;disjunctive.publisher&amp;q=english+data</a:t>
            </a:r>
            <a:endParaRPr lang="de-CH" sz="1800" dirty="0">
              <a:latin typeface="+mn-lt"/>
            </a:endParaRPr>
          </a:p>
          <a:p>
            <a:r>
              <a:rPr lang="de-CH" sz="1800" dirty="0">
                <a:latin typeface="+mn-lt"/>
              </a:rPr>
              <a:t>04 </a:t>
            </a:r>
            <a:r>
              <a:rPr lang="de-CH" sz="1800" dirty="0" err="1">
                <a:latin typeface="+mn-lt"/>
              </a:rPr>
              <a:t>Statistics</a:t>
            </a:r>
            <a:r>
              <a:rPr lang="de-CH" sz="1800" dirty="0">
                <a:latin typeface="+mn-lt"/>
              </a:rPr>
              <a:t> Budget Data (</a:t>
            </a:r>
            <a:r>
              <a:rPr lang="de-CH" sz="1800" dirty="0" err="1">
                <a:latin typeface="+mn-lt"/>
              </a:rPr>
              <a:t>Translated</a:t>
            </a:r>
            <a:r>
              <a:rPr lang="de-CH" sz="1800" dirty="0">
                <a:latin typeface="+mn-lt"/>
              </a:rPr>
              <a:t> </a:t>
            </a:r>
            <a:r>
              <a:rPr lang="de-CH" sz="1800" dirty="0" err="1">
                <a:latin typeface="+mn-lt"/>
              </a:rPr>
              <a:t>Metadata</a:t>
            </a:r>
            <a:r>
              <a:rPr lang="de-CH" sz="1800" dirty="0">
                <a:latin typeface="+mn-lt"/>
              </a:rPr>
              <a:t>) (</a:t>
            </a:r>
            <a:r>
              <a:rPr lang="de-CH" sz="1800" dirty="0">
                <a:latin typeface="+mn-lt"/>
              </a:rPr>
              <a:t>Source stada2): </a:t>
            </a:r>
            <a:r>
              <a:rPr lang="de-CH" sz="1600" dirty="0" smtClean="0">
                <a:latin typeface="+mn-lt"/>
                <a:hlinkClick r:id="rId5"/>
              </a:rPr>
              <a:t>https://github.com/CityofStGallen/START-Hack-2021/blob/main/04_stada2_metainfo_gemeindefinanzen.csv</a:t>
            </a:r>
            <a:endParaRPr lang="de-CH" sz="1800" dirty="0" smtClean="0">
              <a:latin typeface="+mn-lt"/>
            </a:endParaRPr>
          </a:p>
          <a:p>
            <a:pPr lvl="1"/>
            <a:r>
              <a:rPr lang="de-CH" sz="1500" dirty="0" err="1" smtClean="0">
                <a:latin typeface="+mn-lt"/>
              </a:rPr>
              <a:t>For</a:t>
            </a:r>
            <a:r>
              <a:rPr lang="de-CH" sz="1500" dirty="0" smtClean="0">
                <a:latin typeface="+mn-lt"/>
              </a:rPr>
              <a:t> </a:t>
            </a:r>
            <a:r>
              <a:rPr lang="de-CH" sz="1500" dirty="0" smtClean="0">
                <a:latin typeface="+mn-lt"/>
              </a:rPr>
              <a:t>Data </a:t>
            </a:r>
            <a:r>
              <a:rPr lang="de-CH" sz="1500" dirty="0" err="1" smtClean="0">
                <a:latin typeface="+mn-lt"/>
              </a:rPr>
              <a:t>see</a:t>
            </a:r>
            <a:r>
              <a:rPr lang="de-CH" sz="1500" dirty="0" smtClean="0">
                <a:latin typeface="+mn-lt"/>
              </a:rPr>
              <a:t> 11a </a:t>
            </a:r>
            <a:r>
              <a:rPr lang="de-CH" sz="1500" dirty="0" err="1" smtClean="0">
                <a:latin typeface="+mn-lt"/>
              </a:rPr>
              <a:t>or</a:t>
            </a:r>
            <a:r>
              <a:rPr lang="de-CH" sz="1500" dirty="0" smtClean="0">
                <a:latin typeface="+mn-lt"/>
              </a:rPr>
              <a:t> 11b; </a:t>
            </a:r>
            <a:r>
              <a:rPr lang="de-CH" sz="1500" dirty="0" smtClean="0">
                <a:latin typeface="+mn-lt"/>
              </a:rPr>
              <a:t>also </a:t>
            </a:r>
            <a:r>
              <a:rPr lang="de-CH" sz="1500" dirty="0" err="1">
                <a:latin typeface="+mn-lt"/>
              </a:rPr>
              <a:t>other</a:t>
            </a:r>
            <a:r>
              <a:rPr lang="de-CH" sz="1500" dirty="0">
                <a:latin typeface="+mn-lt"/>
              </a:rPr>
              <a:t> </a:t>
            </a:r>
            <a:r>
              <a:rPr lang="de-CH" sz="1500" dirty="0" err="1">
                <a:latin typeface="+mn-lt"/>
              </a:rPr>
              <a:t>cities</a:t>
            </a:r>
            <a:r>
              <a:rPr lang="de-CH" sz="1500" dirty="0">
                <a:latin typeface="+mn-lt"/>
              </a:rPr>
              <a:t> </a:t>
            </a:r>
            <a:r>
              <a:rPr lang="de-CH" sz="1500" dirty="0" err="1" smtClean="0">
                <a:latin typeface="+mn-lt"/>
              </a:rPr>
              <a:t>available</a:t>
            </a:r>
            <a:r>
              <a:rPr lang="de-CH" sz="1500" dirty="0">
                <a:latin typeface="+mn-lt"/>
              </a:rPr>
              <a:t>!</a:t>
            </a:r>
            <a:endParaRPr lang="de-CH" sz="1500" dirty="0">
              <a:latin typeface="+mn-lt"/>
            </a:endParaRPr>
          </a:p>
          <a:p>
            <a:r>
              <a:rPr lang="de-CH" sz="1800" dirty="0">
                <a:latin typeface="+mn-lt"/>
              </a:rPr>
              <a:t>05 </a:t>
            </a:r>
            <a:r>
              <a:rPr lang="de-CH" sz="1800" dirty="0" err="1">
                <a:latin typeface="+mn-lt"/>
              </a:rPr>
              <a:t>Metadata</a:t>
            </a:r>
            <a:r>
              <a:rPr lang="de-CH" sz="1800" dirty="0">
                <a:latin typeface="+mn-lt"/>
              </a:rPr>
              <a:t> </a:t>
            </a:r>
            <a:r>
              <a:rPr lang="de-CH" sz="1800" dirty="0" err="1" smtClean="0">
                <a:latin typeface="+mn-lt"/>
              </a:rPr>
              <a:t>template</a:t>
            </a:r>
            <a:r>
              <a:rPr lang="de-CH" sz="1800" dirty="0" smtClean="0">
                <a:latin typeface="+mn-lt"/>
              </a:rPr>
              <a:t> (</a:t>
            </a:r>
            <a:r>
              <a:rPr lang="de-CH" sz="1800" dirty="0" err="1" smtClean="0">
                <a:latin typeface="+mn-lt"/>
              </a:rPr>
              <a:t>proposal</a:t>
            </a:r>
            <a:r>
              <a:rPr lang="de-CH" sz="1800" dirty="0" smtClean="0">
                <a:latin typeface="+mn-lt"/>
              </a:rPr>
              <a:t>) </a:t>
            </a:r>
            <a:r>
              <a:rPr lang="de-CH" sz="1800" dirty="0" err="1">
                <a:latin typeface="+mn-lt"/>
              </a:rPr>
              <a:t>for</a:t>
            </a:r>
            <a:r>
              <a:rPr lang="de-CH" sz="1800" dirty="0">
                <a:latin typeface="+mn-lt"/>
              </a:rPr>
              <a:t> </a:t>
            </a:r>
            <a:r>
              <a:rPr lang="de-CH" sz="1800" dirty="0" err="1">
                <a:latin typeface="+mn-lt"/>
              </a:rPr>
              <a:t>suggested</a:t>
            </a:r>
            <a:r>
              <a:rPr lang="de-CH" sz="1800" dirty="0">
                <a:latin typeface="+mn-lt"/>
              </a:rPr>
              <a:t> </a:t>
            </a:r>
            <a:r>
              <a:rPr lang="de-CH" sz="1800" dirty="0" err="1">
                <a:latin typeface="+mn-lt"/>
              </a:rPr>
              <a:t>savings</a:t>
            </a:r>
            <a:r>
              <a:rPr lang="de-CH" sz="1800" dirty="0">
                <a:latin typeface="+mn-lt"/>
              </a:rPr>
              <a:t>: </a:t>
            </a:r>
            <a:r>
              <a:rPr lang="de-CH" sz="1800" dirty="0">
                <a:latin typeface="+mn-lt"/>
                <a:hlinkClick r:id="rId6"/>
              </a:rPr>
              <a:t>https://github.com/CityofStGallen/START-Hack-2021/blob/main/05_Metadata%20template%20(proposal)%</a:t>
            </a:r>
            <a:r>
              <a:rPr lang="de-CH" sz="1800" dirty="0" smtClean="0">
                <a:latin typeface="+mn-lt"/>
                <a:hlinkClick r:id="rId6"/>
              </a:rPr>
              <a:t>20for%20suggested%20savings.xlsx</a:t>
            </a:r>
            <a:endParaRPr lang="de-CH" sz="1800" dirty="0" smtClean="0">
              <a:latin typeface="+mn-lt"/>
            </a:endParaRPr>
          </a:p>
          <a:p>
            <a:r>
              <a:rPr lang="de-CH" sz="1800" dirty="0" smtClean="0">
                <a:latin typeface="+mn-lt"/>
              </a:rPr>
              <a:t>06 </a:t>
            </a:r>
            <a:r>
              <a:rPr lang="de-CH" sz="1800" dirty="0" err="1">
                <a:latin typeface="+mn-lt"/>
              </a:rPr>
              <a:t>Statistics</a:t>
            </a:r>
            <a:r>
              <a:rPr lang="de-CH" sz="1800" dirty="0">
                <a:latin typeface="+mn-lt"/>
              </a:rPr>
              <a:t> Portal Kanton SG (</a:t>
            </a:r>
            <a:r>
              <a:rPr lang="de-CH" sz="1800" dirty="0" err="1">
                <a:latin typeface="+mn-lt"/>
              </a:rPr>
              <a:t>including</a:t>
            </a:r>
            <a:r>
              <a:rPr lang="de-CH" sz="1800" dirty="0">
                <a:latin typeface="+mn-lt"/>
              </a:rPr>
              <a:t> </a:t>
            </a:r>
            <a:r>
              <a:rPr lang="de-CH" sz="1800" dirty="0" err="1">
                <a:latin typeface="+mn-lt"/>
              </a:rPr>
              <a:t>other</a:t>
            </a:r>
            <a:r>
              <a:rPr lang="de-CH" sz="1800" dirty="0">
                <a:latin typeface="+mn-lt"/>
              </a:rPr>
              <a:t> </a:t>
            </a:r>
            <a:r>
              <a:rPr lang="de-CH" sz="1800" dirty="0" err="1">
                <a:latin typeface="+mn-lt"/>
              </a:rPr>
              <a:t>structural</a:t>
            </a:r>
            <a:r>
              <a:rPr lang="de-CH" sz="1800" dirty="0">
                <a:latin typeface="+mn-lt"/>
              </a:rPr>
              <a:t> </a:t>
            </a:r>
            <a:r>
              <a:rPr lang="de-CH" sz="1800" dirty="0" err="1">
                <a:latin typeface="+mn-lt"/>
              </a:rPr>
              <a:t>data</a:t>
            </a:r>
            <a:r>
              <a:rPr lang="de-CH" sz="1800" dirty="0">
                <a:latin typeface="+mn-lt"/>
              </a:rPr>
              <a:t> like </a:t>
            </a:r>
            <a:r>
              <a:rPr lang="de-CH" sz="1800" dirty="0" err="1">
                <a:latin typeface="+mn-lt"/>
              </a:rPr>
              <a:t>age</a:t>
            </a:r>
            <a:r>
              <a:rPr lang="de-CH" sz="1800" dirty="0">
                <a:latin typeface="+mn-lt"/>
              </a:rPr>
              <a:t> etc.): </a:t>
            </a:r>
            <a:r>
              <a:rPr lang="de-CH" sz="1800" dirty="0">
                <a:latin typeface="+mn-lt"/>
                <a:hlinkClick r:id="rId7"/>
              </a:rPr>
              <a:t>http://stada2.sg.ch/</a:t>
            </a:r>
            <a:endParaRPr lang="de-CH" sz="1800" dirty="0">
              <a:latin typeface="+mn-lt"/>
            </a:endParaRPr>
          </a:p>
          <a:p>
            <a:r>
              <a:rPr lang="de-CH" sz="1800" dirty="0">
                <a:latin typeface="+mn-lt"/>
              </a:rPr>
              <a:t>07 National OGD Portal (</a:t>
            </a:r>
            <a:r>
              <a:rPr lang="de-CH" sz="1800" dirty="0" err="1">
                <a:latin typeface="+mn-lt"/>
              </a:rPr>
              <a:t>opendata.swiss</a:t>
            </a:r>
            <a:r>
              <a:rPr lang="de-CH" sz="1800" dirty="0">
                <a:latin typeface="+mn-lt"/>
              </a:rPr>
              <a:t>): </a:t>
            </a:r>
            <a:r>
              <a:rPr lang="de-CH" sz="1800" dirty="0">
                <a:latin typeface="+mn-lt"/>
                <a:hlinkClick r:id="rId8"/>
              </a:rPr>
              <a:t>https://opendata.swiss/de</a:t>
            </a:r>
            <a:endParaRPr lang="de-CH" sz="1800" dirty="0">
              <a:latin typeface="+mn-lt"/>
            </a:endParaRPr>
          </a:p>
          <a:p>
            <a:r>
              <a:rPr lang="de-CH" sz="1800" dirty="0">
                <a:latin typeface="+mn-lt"/>
              </a:rPr>
              <a:t>08 Open Data St.Gallen (</a:t>
            </a:r>
            <a:r>
              <a:rPr lang="de-CH" sz="1800" dirty="0" err="1">
                <a:latin typeface="+mn-lt"/>
              </a:rPr>
              <a:t>Canton</a:t>
            </a:r>
            <a:r>
              <a:rPr lang="de-CH" sz="1800" dirty="0">
                <a:latin typeface="+mn-lt"/>
              </a:rPr>
              <a:t>): </a:t>
            </a:r>
            <a:r>
              <a:rPr lang="de-CH" sz="1800" dirty="0">
                <a:latin typeface="+mn-lt"/>
                <a:hlinkClick r:id="rId9"/>
              </a:rPr>
              <a:t>https://daten.sg.ch/pages/home0/</a:t>
            </a:r>
            <a:endParaRPr lang="de-CH" sz="1800" dirty="0">
              <a:latin typeface="+mn-lt"/>
            </a:endParaRPr>
          </a:p>
          <a:p>
            <a:r>
              <a:rPr lang="de-CH" sz="1800" dirty="0">
                <a:latin typeface="+mn-lt"/>
              </a:rPr>
              <a:t>09 </a:t>
            </a:r>
            <a:r>
              <a:rPr lang="de-CH" sz="1800" dirty="0" err="1">
                <a:latin typeface="+mn-lt"/>
              </a:rPr>
              <a:t>Statistics</a:t>
            </a:r>
            <a:r>
              <a:rPr lang="de-CH" sz="1800" dirty="0">
                <a:latin typeface="+mn-lt"/>
              </a:rPr>
              <a:t> Portal City SG: </a:t>
            </a:r>
            <a:r>
              <a:rPr lang="de-CH" sz="1800" dirty="0">
                <a:latin typeface="+mn-lt"/>
                <a:hlinkClick r:id="rId10"/>
              </a:rPr>
              <a:t>https://www.stadt.sg.ch/home/verwaltung-politik/stadt-zahlen/statistiken-finden.html</a:t>
            </a:r>
            <a:endParaRPr lang="de-CH" sz="1800" dirty="0">
              <a:latin typeface="+mn-lt"/>
            </a:endParaRPr>
          </a:p>
          <a:p>
            <a:pPr marL="0" indent="0">
              <a:buNone/>
            </a:pPr>
            <a:endParaRPr lang="de-CH" sz="1800" dirty="0">
              <a:latin typeface="+mn-lt"/>
            </a:endParaRPr>
          </a:p>
          <a:p>
            <a:pPr marL="179705" indent="-179705"/>
            <a:endParaRPr lang="de-CH" sz="1800" dirty="0">
              <a:latin typeface="+mn-lt"/>
            </a:endParaRPr>
          </a:p>
          <a:p>
            <a:pPr marL="0" indent="0">
              <a:buNone/>
            </a:pPr>
            <a:endParaRPr lang="de-CH" sz="1800" dirty="0">
              <a:latin typeface="+mn-lt"/>
            </a:endParaRPr>
          </a:p>
          <a:p>
            <a:endParaRPr lang="de-CH" sz="1800" dirty="0">
              <a:latin typeface="+mn-lt"/>
            </a:endParaRPr>
          </a:p>
          <a:p>
            <a:endParaRPr lang="de-CH" sz="1800" dirty="0">
              <a:latin typeface="+mn-lt"/>
            </a:endParaRPr>
          </a:p>
        </p:txBody>
      </p:sp>
    </p:spTree>
    <p:extLst>
      <p:ext uri="{BB962C8B-B14F-4D97-AF65-F5344CB8AC3E}">
        <p14:creationId xmlns:p14="http://schemas.microsoft.com/office/powerpoint/2010/main" val="17187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err="1"/>
              <a:t>About</a:t>
            </a:r>
            <a:r>
              <a:rPr lang="de-CH" dirty="0"/>
              <a:t> </a:t>
            </a:r>
            <a:r>
              <a:rPr lang="de-CH" dirty="0" err="1"/>
              <a:t>us</a:t>
            </a:r>
            <a:r>
              <a:rPr lang="de-CH" dirty="0"/>
              <a:t> | City </a:t>
            </a:r>
            <a:r>
              <a:rPr lang="de-CH" dirty="0" err="1"/>
              <a:t>of</a:t>
            </a:r>
            <a:r>
              <a:rPr lang="de-CH" dirty="0"/>
              <a:t> St.Gallen</a:t>
            </a:r>
          </a:p>
        </p:txBody>
      </p:sp>
      <p:sp>
        <p:nvSpPr>
          <p:cNvPr id="4" name="Inhaltsplatzhalter 3"/>
          <p:cNvSpPr>
            <a:spLocks noGrp="1"/>
          </p:cNvSpPr>
          <p:nvPr>
            <p:ph idx="1"/>
            <p:extLst>
              <p:ext uri="{D42A27DB-BD31-4B8C-83A1-F6EECF244321}">
                <p14:modId xmlns:p14="http://schemas.microsoft.com/office/powerpoint/2010/main" val="177121426"/>
              </p:ext>
            </p:extLst>
          </p:nvPr>
        </p:nvSpPr>
        <p:spPr>
          <a:xfrm>
            <a:off x="768000" y="1530000"/>
            <a:ext cx="5156939" cy="4770000"/>
          </a:xfrm>
        </p:spPr>
        <p:txBody>
          <a:bodyPr vert="horz" lIns="0" tIns="0" rIns="0" bIns="0" rtlCol="0" anchor="t">
            <a:noAutofit/>
          </a:bodyPr>
          <a:lstStyle/>
          <a:p>
            <a:pPr marL="0" indent="0">
              <a:buNone/>
            </a:pPr>
            <a:r>
              <a:rPr lang="de-CH" b="1" dirty="0"/>
              <a:t>Christian Geiger</a:t>
            </a:r>
          </a:p>
          <a:p>
            <a:pPr marL="179705" indent="-179705"/>
            <a:r>
              <a:rPr lang="de-CH" dirty="0"/>
              <a:t>Chief Digital Officer (CDO)</a:t>
            </a:r>
          </a:p>
          <a:p>
            <a:pPr marL="179705" indent="-179705"/>
            <a:r>
              <a:rPr lang="de-CH" dirty="0"/>
              <a:t>Politics and Administrative Science</a:t>
            </a:r>
          </a:p>
          <a:p>
            <a:pPr marL="179705" indent="-179705"/>
            <a:r>
              <a:rPr lang="de-CH" dirty="0"/>
              <a:t>Open Data and Smart City </a:t>
            </a:r>
            <a:r>
              <a:rPr lang="de-CH" dirty="0" err="1"/>
              <a:t>activities</a:t>
            </a:r>
            <a:endParaRPr lang="de-CH" dirty="0"/>
          </a:p>
          <a:p>
            <a:pPr marL="179705" indent="-179705"/>
            <a:r>
              <a:rPr lang="de-CH" dirty="0">
                <a:hlinkClick r:id="rId2"/>
              </a:rPr>
              <a:t>christian.geiger@stadt.sg.ch</a:t>
            </a:r>
            <a:endParaRPr lang="de-CH" dirty="0"/>
          </a:p>
          <a:p>
            <a:pPr marL="179705" indent="-179705"/>
            <a:r>
              <a:rPr lang="de-CH" dirty="0"/>
              <a:t>+41787333031 </a:t>
            </a:r>
          </a:p>
          <a:p>
            <a:pPr marL="179705" indent="-179705"/>
            <a:endParaRPr lang="de-CH" dirty="0"/>
          </a:p>
          <a:p>
            <a:pPr marL="179705" indent="-179705"/>
            <a:endParaRPr lang="de-CH" dirty="0"/>
          </a:p>
          <a:p>
            <a:pPr marL="0" indent="0">
              <a:buNone/>
            </a:pPr>
            <a:r>
              <a:rPr lang="de-CH" b="1" dirty="0"/>
              <a:t>Nicola Wullschleger</a:t>
            </a:r>
          </a:p>
          <a:p>
            <a:pPr marL="179705" indent="-179705"/>
            <a:r>
              <a:rPr lang="de-CH" dirty="0"/>
              <a:t>Project Manager Smart City</a:t>
            </a:r>
            <a:r>
              <a:rPr lang="en-US" dirty="0">
                <a:latin typeface="+mn-ea"/>
                <a:cs typeface="+mn-ea"/>
              </a:rPr>
              <a:t/>
            </a:r>
            <a:br>
              <a:rPr lang="en-US" dirty="0">
                <a:latin typeface="+mn-ea"/>
                <a:cs typeface="+mn-ea"/>
              </a:rPr>
            </a:br>
            <a:r>
              <a:rPr lang="de-CH" dirty="0"/>
              <a:t>and Open Data at City </a:t>
            </a:r>
            <a:r>
              <a:rPr lang="de-CH" dirty="0" err="1"/>
              <a:t>of</a:t>
            </a:r>
            <a:r>
              <a:rPr lang="de-CH" dirty="0"/>
              <a:t> </a:t>
            </a:r>
            <a:r>
              <a:rPr lang="de-CH" dirty="0" err="1"/>
              <a:t>St.Gallen</a:t>
            </a:r>
          </a:p>
          <a:p>
            <a:pPr marL="179705" indent="-179705"/>
            <a:r>
              <a:rPr lang="de-CH" dirty="0">
                <a:hlinkClick r:id="rId3"/>
              </a:rPr>
              <a:t>nicola.wullschleger@stadt.sg.ch</a:t>
            </a:r>
            <a:r>
              <a:rPr lang="de-CH" dirty="0"/>
              <a:t> </a:t>
            </a:r>
          </a:p>
          <a:p>
            <a:pPr marL="179705" indent="-179705"/>
            <a:endParaRPr lang="de-CH" dirty="0"/>
          </a:p>
        </p:txBody>
      </p:sp>
      <p:pic>
        <p:nvPicPr>
          <p:cNvPr id="1026" name="Picture 2" descr="https://www.netzwoche.ch/sites/default/files/styles/np8_full/public/media/2017/11/13/geiger_christian_cdo_stadt_st_gallen_2017_b.png?itok=MyxAKyN9"/>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24103" r="20289"/>
          <a:stretch/>
        </p:blipFill>
        <p:spPr bwMode="auto">
          <a:xfrm>
            <a:off x="7744407" y="1112513"/>
            <a:ext cx="2376000" cy="2405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cola Wullschleger (@nwullsch) |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4407" y="3810774"/>
            <a:ext cx="2376000" cy="23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89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Further Links</a:t>
            </a:r>
          </a:p>
        </p:txBody>
      </p:sp>
      <p:sp>
        <p:nvSpPr>
          <p:cNvPr id="4" name="Inhaltsplatzhalter 3"/>
          <p:cNvSpPr>
            <a:spLocks noGrp="1"/>
          </p:cNvSpPr>
          <p:nvPr>
            <p:ph idx="1"/>
          </p:nvPr>
        </p:nvSpPr>
        <p:spPr/>
        <p:txBody>
          <a:bodyPr/>
          <a:lstStyle/>
          <a:p>
            <a:r>
              <a:rPr lang="de-CH" sz="1800" dirty="0"/>
              <a:t>10 </a:t>
            </a:r>
            <a:r>
              <a:rPr lang="de-CH" sz="1800" dirty="0" err="1"/>
              <a:t>Finances</a:t>
            </a:r>
            <a:r>
              <a:rPr lang="de-CH" sz="1800" dirty="0"/>
              <a:t> </a:t>
            </a:r>
            <a:r>
              <a:rPr lang="de-CH" sz="1800" dirty="0" err="1"/>
              <a:t>Canton</a:t>
            </a:r>
            <a:r>
              <a:rPr lang="de-CH" sz="1800" dirty="0"/>
              <a:t> St.Gallen: </a:t>
            </a:r>
            <a:r>
              <a:rPr lang="de-CH" sz="1800" dirty="0">
                <a:hlinkClick r:id="rId2"/>
              </a:rPr>
              <a:t>https://www.sg.ch/steuern-finanzen/finanzen/finanzpublikationen.html</a:t>
            </a:r>
            <a:endParaRPr lang="de-CH" sz="1800" dirty="0"/>
          </a:p>
          <a:p>
            <a:endParaRPr lang="de-CH" sz="1800" dirty="0"/>
          </a:p>
          <a:p>
            <a:r>
              <a:rPr lang="de-CH" sz="1800" dirty="0"/>
              <a:t>11 </a:t>
            </a:r>
            <a:r>
              <a:rPr lang="de-CH" sz="1800" dirty="0" err="1"/>
              <a:t>Finances</a:t>
            </a:r>
            <a:r>
              <a:rPr lang="de-CH" sz="1800" dirty="0"/>
              <a:t> </a:t>
            </a:r>
            <a:r>
              <a:rPr lang="de-CH" sz="1800" dirty="0" err="1"/>
              <a:t>Municipalities</a:t>
            </a:r>
            <a:r>
              <a:rPr lang="de-CH" sz="1800" dirty="0"/>
              <a:t>: </a:t>
            </a:r>
            <a:r>
              <a:rPr lang="de-CH" sz="1800" dirty="0">
                <a:hlinkClick r:id="rId3"/>
              </a:rPr>
              <a:t>https://www.sg.ch/politik-verwaltung/gemeinden/gemeindefinanzen.html</a:t>
            </a:r>
            <a:endParaRPr lang="de-CH" sz="1800" dirty="0"/>
          </a:p>
          <a:p>
            <a:pPr lvl="1"/>
            <a:r>
              <a:rPr lang="de-CH" sz="1800" dirty="0" smtClean="0"/>
              <a:t>11a In </a:t>
            </a:r>
            <a:r>
              <a:rPr lang="de-CH" sz="1800" dirty="0" err="1"/>
              <a:t>Statistics</a:t>
            </a:r>
            <a:r>
              <a:rPr lang="de-CH" sz="1800" dirty="0"/>
              <a:t> Portal: </a:t>
            </a:r>
            <a:r>
              <a:rPr lang="de-CH" sz="1800" dirty="0">
                <a:hlinkClick r:id="rId4"/>
              </a:rPr>
              <a:t>http://stada2.sg.ch/</a:t>
            </a:r>
            <a:endParaRPr lang="de-CH" sz="1800" dirty="0"/>
          </a:p>
          <a:p>
            <a:pPr lvl="1"/>
            <a:r>
              <a:rPr lang="de-CH" sz="1800" dirty="0" smtClean="0"/>
              <a:t>11b I</a:t>
            </a:r>
            <a:r>
              <a:rPr lang="de-CH" sz="1800" dirty="0" smtClean="0"/>
              <a:t>n </a:t>
            </a:r>
            <a:r>
              <a:rPr lang="de-CH" sz="1800" dirty="0"/>
              <a:t>Open Data Portal: </a:t>
            </a:r>
            <a:r>
              <a:rPr lang="de-CH" sz="1800" dirty="0">
                <a:hlinkClick r:id="rId5"/>
              </a:rPr>
              <a:t>https://daten.sg.ch/explore/?refine.keyword=Gemeindefinanzen&amp;disjunctive.modified&amp;disjunctive.dcat.creator&amp;disjunctive.theme&amp;disjunctive.keyword&amp;sort=modified</a:t>
            </a:r>
            <a:endParaRPr lang="de-CH" sz="1800" dirty="0"/>
          </a:p>
          <a:p>
            <a:pPr lvl="1"/>
            <a:endParaRPr lang="de-CH" sz="1800" dirty="0"/>
          </a:p>
          <a:p>
            <a:pPr lvl="1"/>
            <a:endParaRPr lang="de-CH" sz="1800" dirty="0"/>
          </a:p>
          <a:p>
            <a:pPr marL="0" indent="0">
              <a:buNone/>
            </a:pPr>
            <a:r>
              <a:rPr lang="de-CH" sz="1800" b="1" dirty="0"/>
              <a:t>The </a:t>
            </a:r>
            <a:r>
              <a:rPr lang="de-CH" sz="1800" b="1" dirty="0" err="1"/>
              <a:t>usage</a:t>
            </a:r>
            <a:r>
              <a:rPr lang="de-CH" sz="1800" b="1" dirty="0"/>
              <a:t> </a:t>
            </a:r>
            <a:r>
              <a:rPr lang="de-CH" sz="1800" b="1" dirty="0" err="1"/>
              <a:t>and</a:t>
            </a:r>
            <a:r>
              <a:rPr lang="de-CH" sz="1800" b="1" dirty="0"/>
              <a:t> </a:t>
            </a:r>
            <a:r>
              <a:rPr lang="de-CH" sz="1800" b="1" dirty="0" err="1" smtClean="0"/>
              <a:t>automatic</a:t>
            </a:r>
            <a:r>
              <a:rPr lang="de-CH" sz="1800" b="1" dirty="0" smtClean="0"/>
              <a:t> </a:t>
            </a:r>
            <a:r>
              <a:rPr lang="de-CH" sz="1800" b="1" dirty="0" err="1"/>
              <a:t>integration</a:t>
            </a:r>
            <a:r>
              <a:rPr lang="de-CH" sz="1800" b="1" dirty="0"/>
              <a:t> </a:t>
            </a:r>
            <a:r>
              <a:rPr lang="de-CH" sz="1800" b="1" dirty="0" err="1"/>
              <a:t>of</a:t>
            </a:r>
            <a:r>
              <a:rPr lang="de-CH" sz="1800" b="1" dirty="0"/>
              <a:t> </a:t>
            </a:r>
            <a:r>
              <a:rPr lang="de-CH" sz="1800" b="1" dirty="0" err="1"/>
              <a:t>datasets</a:t>
            </a:r>
            <a:r>
              <a:rPr lang="de-CH" sz="1800" b="1" dirty="0"/>
              <a:t> </a:t>
            </a:r>
            <a:r>
              <a:rPr lang="de-CH" sz="1800" b="1" dirty="0" err="1"/>
              <a:t>is</a:t>
            </a:r>
            <a:r>
              <a:rPr lang="de-CH" sz="1800" b="1" dirty="0"/>
              <a:t> </a:t>
            </a:r>
            <a:r>
              <a:rPr lang="de-CH" sz="1800" b="1" dirty="0" err="1"/>
              <a:t>highly</a:t>
            </a:r>
            <a:r>
              <a:rPr lang="de-CH" sz="1800" b="1" dirty="0"/>
              <a:t> </a:t>
            </a:r>
            <a:r>
              <a:rPr lang="de-CH" sz="1800" b="1" dirty="0" err="1" smtClean="0"/>
              <a:t>recommended</a:t>
            </a:r>
            <a:endParaRPr lang="de-CH" sz="1800" b="1" dirty="0" smtClean="0"/>
          </a:p>
          <a:p>
            <a:pPr marL="0" indent="0">
              <a:buNone/>
            </a:pPr>
            <a:endParaRPr lang="de-CH" sz="1800" b="1" dirty="0"/>
          </a:p>
          <a:p>
            <a:pPr marL="0" indent="0">
              <a:buNone/>
            </a:pPr>
            <a:r>
              <a:rPr lang="de-CH" sz="1800" b="1" dirty="0" err="1"/>
              <a:t>For</a:t>
            </a:r>
            <a:r>
              <a:rPr lang="de-CH" sz="1800" b="1" dirty="0"/>
              <a:t> </a:t>
            </a:r>
            <a:r>
              <a:rPr lang="de-CH" sz="1800" b="1" dirty="0" smtClean="0"/>
              <a:t>a </a:t>
            </a:r>
            <a:r>
              <a:rPr lang="de-CH" sz="1800" b="1" dirty="0" err="1" smtClean="0"/>
              <a:t>possible</a:t>
            </a:r>
            <a:r>
              <a:rPr lang="de-CH" sz="1800" b="1" dirty="0" smtClean="0"/>
              <a:t> </a:t>
            </a:r>
            <a:r>
              <a:rPr lang="de-CH" sz="1800" b="1" dirty="0" err="1" smtClean="0"/>
              <a:t>integration</a:t>
            </a:r>
            <a:r>
              <a:rPr lang="de-CH" sz="1800" b="1" dirty="0" smtClean="0"/>
              <a:t> </a:t>
            </a:r>
            <a:r>
              <a:rPr lang="de-CH" sz="1800" b="1" dirty="0"/>
              <a:t>in </a:t>
            </a:r>
            <a:r>
              <a:rPr lang="de-CH" sz="1800" b="1" dirty="0" err="1" smtClean="0"/>
              <a:t>the</a:t>
            </a:r>
            <a:r>
              <a:rPr lang="de-CH" sz="1800" b="1" dirty="0" smtClean="0"/>
              <a:t> </a:t>
            </a:r>
            <a:r>
              <a:rPr lang="de-CH" sz="1800" b="1" dirty="0" err="1" smtClean="0"/>
              <a:t>participation</a:t>
            </a:r>
            <a:r>
              <a:rPr lang="de-CH" sz="1800" b="1" dirty="0" smtClean="0"/>
              <a:t> </a:t>
            </a:r>
            <a:r>
              <a:rPr lang="de-CH" sz="1800" b="1" dirty="0" err="1"/>
              <a:t>portal</a:t>
            </a:r>
            <a:r>
              <a:rPr lang="de-CH" sz="1800" b="1" dirty="0"/>
              <a:t> </a:t>
            </a:r>
            <a:r>
              <a:rPr lang="de-CH" sz="1800" b="1" dirty="0" err="1"/>
              <a:t>we</a:t>
            </a:r>
            <a:r>
              <a:rPr lang="de-CH" sz="1800" b="1" dirty="0"/>
              <a:t> </a:t>
            </a:r>
            <a:r>
              <a:rPr lang="de-CH" sz="1800" b="1" dirty="0" err="1" smtClean="0"/>
              <a:t>can</a:t>
            </a:r>
            <a:r>
              <a:rPr lang="de-CH" sz="1800" b="1" dirty="0" smtClean="0"/>
              <a:t> </a:t>
            </a:r>
            <a:r>
              <a:rPr lang="de-CH" sz="1800" b="1" dirty="0" err="1" smtClean="0"/>
              <a:t>offer</a:t>
            </a:r>
            <a:r>
              <a:rPr lang="de-CH" sz="1800" b="1" dirty="0" smtClean="0"/>
              <a:t> </a:t>
            </a:r>
            <a:r>
              <a:rPr lang="de-CH" sz="1800" b="1" dirty="0" err="1" smtClean="0"/>
              <a:t>you</a:t>
            </a:r>
            <a:r>
              <a:rPr lang="de-CH" sz="1800" b="1" dirty="0"/>
              <a:t/>
            </a:r>
            <a:br>
              <a:rPr lang="de-CH" sz="1800" b="1" dirty="0"/>
            </a:br>
            <a:r>
              <a:rPr lang="de-CH" sz="1800" b="1" dirty="0" smtClean="0"/>
              <a:t>a </a:t>
            </a:r>
            <a:r>
              <a:rPr lang="de-CH" sz="1800" b="1" dirty="0" err="1"/>
              <a:t>test</a:t>
            </a:r>
            <a:r>
              <a:rPr lang="de-CH" sz="1800" b="1" dirty="0"/>
              <a:t> </a:t>
            </a:r>
            <a:r>
              <a:rPr lang="de-CH" sz="1800" b="1" dirty="0" err="1"/>
              <a:t>account</a:t>
            </a:r>
            <a:r>
              <a:rPr lang="de-CH" sz="1800" b="1" dirty="0"/>
              <a:t> </a:t>
            </a:r>
            <a:r>
              <a:rPr lang="de-CH" sz="1800" b="1" dirty="0" err="1"/>
              <a:t>for</a:t>
            </a:r>
            <a:r>
              <a:rPr lang="de-CH" sz="1800" b="1" dirty="0"/>
              <a:t> a </a:t>
            </a:r>
            <a:r>
              <a:rPr lang="de-CH" sz="1800" b="1" dirty="0" err="1"/>
              <a:t>participative</a:t>
            </a:r>
            <a:r>
              <a:rPr lang="de-CH" sz="1800" b="1" dirty="0"/>
              <a:t> </a:t>
            </a:r>
            <a:r>
              <a:rPr lang="de-CH" sz="1800" b="1" dirty="0" err="1"/>
              <a:t>process</a:t>
            </a:r>
            <a:endParaRPr lang="de-CH" sz="1800" b="1" dirty="0"/>
          </a:p>
          <a:p>
            <a:pPr lvl="1"/>
            <a:endParaRPr lang="de-CH" sz="1800" dirty="0"/>
          </a:p>
          <a:p>
            <a:endParaRPr lang="de-CH" sz="1800" dirty="0"/>
          </a:p>
        </p:txBody>
      </p:sp>
    </p:spTree>
    <p:extLst>
      <p:ext uri="{BB962C8B-B14F-4D97-AF65-F5344CB8AC3E}">
        <p14:creationId xmlns:p14="http://schemas.microsoft.com/office/powerpoint/2010/main" val="571855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err="1"/>
              <a:t>Possible</a:t>
            </a:r>
            <a:r>
              <a:rPr lang="de-CH" dirty="0"/>
              <a:t> </a:t>
            </a:r>
            <a:r>
              <a:rPr lang="de-CH" dirty="0" err="1" smtClean="0"/>
              <a:t>Ideas</a:t>
            </a:r>
            <a:r>
              <a:rPr lang="de-CH" dirty="0" smtClean="0"/>
              <a:t> </a:t>
            </a:r>
            <a:r>
              <a:rPr lang="de-CH" dirty="0" err="1" smtClean="0"/>
              <a:t>from</a:t>
            </a:r>
            <a:r>
              <a:rPr lang="de-CH" dirty="0" smtClean="0"/>
              <a:t> </a:t>
            </a:r>
            <a:r>
              <a:rPr lang="de-CH" dirty="0" err="1" smtClean="0"/>
              <a:t>other</a:t>
            </a:r>
            <a:r>
              <a:rPr lang="de-CH" dirty="0" smtClean="0"/>
              <a:t> </a:t>
            </a:r>
            <a:r>
              <a:rPr lang="de-CH" dirty="0" err="1" smtClean="0"/>
              <a:t>cities</a:t>
            </a:r>
            <a:r>
              <a:rPr lang="de-CH" dirty="0" smtClean="0"/>
              <a:t> / countries</a:t>
            </a:r>
            <a:endParaRPr lang="de-CH" dirty="0"/>
          </a:p>
        </p:txBody>
      </p:sp>
      <p:sp>
        <p:nvSpPr>
          <p:cNvPr id="4" name="Inhaltsplatzhalter 3"/>
          <p:cNvSpPr>
            <a:spLocks noGrp="1"/>
          </p:cNvSpPr>
          <p:nvPr>
            <p:ph idx="1"/>
          </p:nvPr>
        </p:nvSpPr>
        <p:spPr>
          <a:xfrm>
            <a:off x="768000" y="1726162"/>
            <a:ext cx="10752000" cy="4573837"/>
          </a:xfrm>
        </p:spPr>
        <p:txBody>
          <a:bodyPr/>
          <a:lstStyle/>
          <a:p>
            <a:pPr marL="0" indent="0">
              <a:buNone/>
            </a:pPr>
            <a:r>
              <a:rPr lang="de-CH" b="1" dirty="0" err="1"/>
              <a:t>What</a:t>
            </a:r>
            <a:r>
              <a:rPr lang="de-CH" b="1" dirty="0"/>
              <a:t> do </a:t>
            </a:r>
            <a:r>
              <a:rPr lang="de-CH" b="1" dirty="0" err="1"/>
              <a:t>we</a:t>
            </a:r>
            <a:r>
              <a:rPr lang="de-CH" b="1" dirty="0"/>
              <a:t> </a:t>
            </a:r>
            <a:r>
              <a:rPr lang="de-CH" b="1" dirty="0" err="1" smtClean="0"/>
              <a:t>want</a:t>
            </a:r>
            <a:r>
              <a:rPr lang="de-CH" b="1" dirty="0" smtClean="0"/>
              <a:t>?</a:t>
            </a:r>
            <a:endParaRPr lang="de-CH" dirty="0"/>
          </a:p>
          <a:p>
            <a:r>
              <a:rPr lang="de-CH" dirty="0" err="1" smtClean="0"/>
              <a:t>Recommendations</a:t>
            </a:r>
            <a:r>
              <a:rPr lang="de-CH" dirty="0" smtClean="0"/>
              <a:t> </a:t>
            </a:r>
            <a:r>
              <a:rPr lang="de-CH" dirty="0" err="1"/>
              <a:t>for</a:t>
            </a:r>
            <a:r>
              <a:rPr lang="de-CH" dirty="0"/>
              <a:t> </a:t>
            </a:r>
            <a:r>
              <a:rPr lang="de-CH" dirty="0" err="1" smtClean="0"/>
              <a:t>expenses</a:t>
            </a:r>
            <a:r>
              <a:rPr lang="de-CH" dirty="0" smtClean="0"/>
              <a:t> </a:t>
            </a:r>
            <a:r>
              <a:rPr lang="de-CH" dirty="0" err="1" smtClean="0"/>
              <a:t>and</a:t>
            </a:r>
            <a:r>
              <a:rPr lang="de-CH" dirty="0" smtClean="0"/>
              <a:t>/</a:t>
            </a:r>
            <a:r>
              <a:rPr lang="de-CH" dirty="0" err="1" smtClean="0"/>
              <a:t>or</a:t>
            </a:r>
            <a:endParaRPr lang="de-CH" dirty="0" smtClean="0"/>
          </a:p>
          <a:p>
            <a:r>
              <a:rPr lang="de-CH" dirty="0" err="1" smtClean="0"/>
              <a:t>ideas</a:t>
            </a:r>
            <a:r>
              <a:rPr lang="de-CH" dirty="0" smtClean="0"/>
              <a:t> </a:t>
            </a:r>
            <a:r>
              <a:rPr lang="de-CH" dirty="0" err="1"/>
              <a:t>for</a:t>
            </a:r>
            <a:r>
              <a:rPr lang="de-CH" dirty="0"/>
              <a:t> </a:t>
            </a:r>
            <a:r>
              <a:rPr lang="de-CH" dirty="0" err="1"/>
              <a:t>sustainable</a:t>
            </a:r>
            <a:r>
              <a:rPr lang="de-CH" dirty="0"/>
              <a:t> </a:t>
            </a:r>
            <a:r>
              <a:rPr lang="de-CH" dirty="0" err="1"/>
              <a:t>participation</a:t>
            </a:r>
            <a:r>
              <a:rPr lang="de-CH" dirty="0"/>
              <a:t> in </a:t>
            </a:r>
            <a:r>
              <a:rPr lang="de-CH" dirty="0" err="1"/>
              <a:t>budget</a:t>
            </a:r>
            <a:endParaRPr lang="de-CH" dirty="0"/>
          </a:p>
          <a:p>
            <a:pPr marL="0" lvl="0" indent="0" fontAlgn="ctr">
              <a:buNone/>
            </a:pPr>
            <a:endParaRPr lang="de-CH" dirty="0"/>
          </a:p>
          <a:p>
            <a:pPr marL="0" lvl="0" indent="0" fontAlgn="ctr">
              <a:buNone/>
            </a:pPr>
            <a:r>
              <a:rPr lang="de-CH" b="1" dirty="0" err="1"/>
              <a:t>Some</a:t>
            </a:r>
            <a:r>
              <a:rPr lang="de-CH" b="1" dirty="0"/>
              <a:t> </a:t>
            </a:r>
            <a:r>
              <a:rPr lang="de-CH" b="1" dirty="0" err="1"/>
              <a:t>ideas</a:t>
            </a:r>
            <a:r>
              <a:rPr lang="de-CH" b="1" dirty="0"/>
              <a:t> </a:t>
            </a:r>
            <a:r>
              <a:rPr lang="de-CH" b="1" dirty="0" err="1"/>
              <a:t>and</a:t>
            </a:r>
            <a:r>
              <a:rPr lang="de-CH" b="1" dirty="0"/>
              <a:t>/</a:t>
            </a:r>
            <a:r>
              <a:rPr lang="de-CH" b="1" dirty="0" err="1"/>
              <a:t>or</a:t>
            </a:r>
            <a:r>
              <a:rPr lang="de-CH" b="1" dirty="0"/>
              <a:t> </a:t>
            </a:r>
            <a:r>
              <a:rPr lang="de-CH" b="1" dirty="0" err="1"/>
              <a:t>examples</a:t>
            </a:r>
            <a:endParaRPr lang="de-CH" b="1" dirty="0"/>
          </a:p>
          <a:p>
            <a:pPr lvl="0" fontAlgn="ctr"/>
            <a:r>
              <a:rPr lang="de-CH" dirty="0"/>
              <a:t>«</a:t>
            </a:r>
            <a:r>
              <a:rPr lang="de-CH" dirty="0" err="1"/>
              <a:t>click</a:t>
            </a:r>
            <a:r>
              <a:rPr lang="de-CH" dirty="0"/>
              <a:t> </a:t>
            </a:r>
            <a:r>
              <a:rPr lang="de-CH" dirty="0" err="1"/>
              <a:t>your</a:t>
            </a:r>
            <a:r>
              <a:rPr lang="de-CH" dirty="0"/>
              <a:t> </a:t>
            </a:r>
            <a:r>
              <a:rPr lang="de-CH" dirty="0" err="1"/>
              <a:t>own</a:t>
            </a:r>
            <a:r>
              <a:rPr lang="de-CH" dirty="0"/>
              <a:t> </a:t>
            </a:r>
            <a:r>
              <a:rPr lang="de-CH" dirty="0" err="1"/>
              <a:t>budget</a:t>
            </a:r>
            <a:r>
              <a:rPr lang="de-CH" dirty="0"/>
              <a:t> – do </a:t>
            </a:r>
            <a:r>
              <a:rPr lang="de-CH" dirty="0" err="1"/>
              <a:t>your</a:t>
            </a:r>
            <a:r>
              <a:rPr lang="de-CH" dirty="0"/>
              <a:t> </a:t>
            </a:r>
            <a:r>
              <a:rPr lang="de-CH" dirty="0" err="1"/>
              <a:t>own</a:t>
            </a:r>
            <a:r>
              <a:rPr lang="de-CH" dirty="0"/>
              <a:t> </a:t>
            </a:r>
            <a:r>
              <a:rPr lang="de-CH" dirty="0" err="1"/>
              <a:t>savings</a:t>
            </a:r>
            <a:r>
              <a:rPr lang="de-CH" dirty="0"/>
              <a:t>»</a:t>
            </a:r>
          </a:p>
          <a:p>
            <a:pPr lvl="0" fontAlgn="ctr"/>
            <a:r>
              <a:rPr lang="de-CH" dirty="0" err="1"/>
              <a:t>Compare</a:t>
            </a:r>
            <a:r>
              <a:rPr lang="de-CH" dirty="0"/>
              <a:t> </a:t>
            </a:r>
            <a:r>
              <a:rPr lang="de-CH" dirty="0" err="1"/>
              <a:t>timelines</a:t>
            </a:r>
            <a:r>
              <a:rPr lang="de-CH" dirty="0"/>
              <a:t> </a:t>
            </a:r>
            <a:r>
              <a:rPr lang="de-CH" dirty="0" err="1"/>
              <a:t>and</a:t>
            </a:r>
            <a:r>
              <a:rPr lang="de-CH" dirty="0"/>
              <a:t>/</a:t>
            </a:r>
            <a:r>
              <a:rPr lang="de-CH" dirty="0" err="1"/>
              <a:t>or</a:t>
            </a:r>
            <a:r>
              <a:rPr lang="de-CH" dirty="0"/>
              <a:t> </a:t>
            </a:r>
            <a:r>
              <a:rPr lang="de-CH" dirty="0" err="1"/>
              <a:t>cities</a:t>
            </a:r>
            <a:r>
              <a:rPr lang="de-CH" dirty="0"/>
              <a:t> </a:t>
            </a:r>
            <a:r>
              <a:rPr lang="de-CH" dirty="0" err="1"/>
              <a:t>expenses</a:t>
            </a:r>
            <a:endParaRPr lang="de-CH" dirty="0"/>
          </a:p>
          <a:p>
            <a:pPr lvl="0" fontAlgn="ctr"/>
            <a:r>
              <a:rPr lang="de-CH" dirty="0"/>
              <a:t>Brainstorming </a:t>
            </a:r>
            <a:r>
              <a:rPr lang="de-CH" dirty="0" err="1"/>
              <a:t>for</a:t>
            </a:r>
            <a:r>
              <a:rPr lang="de-CH" dirty="0"/>
              <a:t> </a:t>
            </a:r>
            <a:r>
              <a:rPr lang="de-CH" dirty="0" err="1"/>
              <a:t>Budgeting</a:t>
            </a:r>
            <a:endParaRPr lang="de-CH" dirty="0"/>
          </a:p>
          <a:p>
            <a:endParaRPr lang="de-CH" dirty="0"/>
          </a:p>
        </p:txBody>
      </p:sp>
      <p:cxnSp>
        <p:nvCxnSpPr>
          <p:cNvPr id="6" name="Gerader Verbinder 5"/>
          <p:cNvCxnSpPr/>
          <p:nvPr/>
        </p:nvCxnSpPr>
        <p:spPr>
          <a:xfrm flipV="1">
            <a:off x="1054359" y="1558212"/>
            <a:ext cx="4683968" cy="4217437"/>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feld 6"/>
          <p:cNvSpPr txBox="1"/>
          <p:nvPr/>
        </p:nvSpPr>
        <p:spPr>
          <a:xfrm>
            <a:off x="2823337" y="4783299"/>
            <a:ext cx="6402697" cy="2164702"/>
          </a:xfrm>
          <a:prstGeom prst="rect">
            <a:avLst/>
          </a:prstGeom>
          <a:noFill/>
        </p:spPr>
        <p:txBody>
          <a:bodyPr wrap="square" lIns="36000" tIns="36000" rIns="36000" bIns="36000" rtlCol="0" anchor="ctr">
            <a:noAutofit/>
          </a:bodyPr>
          <a:lstStyle/>
          <a:p>
            <a:r>
              <a:rPr lang="de-CH" sz="3600" b="1" dirty="0" smtClean="0">
                <a:solidFill>
                  <a:srgbClr val="FF0000"/>
                </a:solidFill>
                <a:latin typeface="Arial" panose="020B0604020202020204" pitchFamily="34" charset="0"/>
                <a:cs typeface="Arial" panose="020B0604020202020204" pitchFamily="34" charset="0"/>
              </a:rPr>
              <a:t>YOUR IDEA AND SOLUTION</a:t>
            </a:r>
          </a:p>
        </p:txBody>
      </p:sp>
    </p:spTree>
    <p:extLst>
      <p:ext uri="{BB962C8B-B14F-4D97-AF65-F5344CB8AC3E}">
        <p14:creationId xmlns:p14="http://schemas.microsoft.com/office/powerpoint/2010/main" val="70091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smtClean="0"/>
              <a:t>Prices</a:t>
            </a:r>
            <a:endParaRPr lang="de-CH" dirty="0"/>
          </a:p>
        </p:txBody>
      </p:sp>
      <p:pic>
        <p:nvPicPr>
          <p:cNvPr id="4" name="Inhaltsplatzhalter 3"/>
          <p:cNvPicPr>
            <a:picLocks noGrp="1" noChangeAspect="1"/>
          </p:cNvPicPr>
          <p:nvPr>
            <p:ph idx="1"/>
          </p:nvPr>
        </p:nvPicPr>
        <p:blipFill rotWithShape="1">
          <a:blip r:embed="rId2"/>
          <a:srcRect t="-1" b="7588"/>
          <a:stretch/>
        </p:blipFill>
        <p:spPr>
          <a:xfrm>
            <a:off x="768350" y="1557723"/>
            <a:ext cx="10752138" cy="4357886"/>
          </a:xfrm>
          <a:prstGeom prst="rect">
            <a:avLst/>
          </a:prstGeom>
        </p:spPr>
      </p:pic>
    </p:spTree>
    <p:extLst>
      <p:ext uri="{BB962C8B-B14F-4D97-AF65-F5344CB8AC3E}">
        <p14:creationId xmlns:p14="http://schemas.microsoft.com/office/powerpoint/2010/main" val="2865978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err="1"/>
              <a:t>Judging</a:t>
            </a:r>
            <a:r>
              <a:rPr lang="de-CH" dirty="0"/>
              <a:t> </a:t>
            </a:r>
            <a:r>
              <a:rPr lang="de-CH" dirty="0" err="1"/>
              <a:t>Criteria</a:t>
            </a:r>
            <a:endParaRPr lang="de-CH" dirty="0"/>
          </a:p>
        </p:txBody>
      </p:sp>
      <p:sp>
        <p:nvSpPr>
          <p:cNvPr id="6" name="Inhaltsplatzhalter 5"/>
          <p:cNvSpPr>
            <a:spLocks noGrp="1"/>
          </p:cNvSpPr>
          <p:nvPr>
            <p:ph idx="1"/>
          </p:nvPr>
        </p:nvSpPr>
        <p:spPr/>
        <p:txBody>
          <a:bodyPr/>
          <a:lstStyle/>
          <a:p>
            <a:r>
              <a:rPr lang="de-CH" b="1" dirty="0" err="1"/>
              <a:t>Complexity</a:t>
            </a:r>
            <a:r>
              <a:rPr lang="de-CH" b="1" dirty="0"/>
              <a:t> &amp; Technical </a:t>
            </a:r>
            <a:r>
              <a:rPr lang="de-CH" b="1" dirty="0" err="1"/>
              <a:t>Sophistication</a:t>
            </a:r>
            <a:r>
              <a:rPr lang="de-CH" dirty="0"/>
              <a:t/>
            </a:r>
            <a:br>
              <a:rPr lang="de-CH" dirty="0"/>
            </a:br>
            <a:r>
              <a:rPr lang="de-CH" dirty="0" err="1"/>
              <a:t>Usage</a:t>
            </a:r>
            <a:r>
              <a:rPr lang="de-CH" dirty="0"/>
              <a:t> </a:t>
            </a:r>
            <a:r>
              <a:rPr lang="de-CH" dirty="0" err="1"/>
              <a:t>of</a:t>
            </a:r>
            <a:r>
              <a:rPr lang="de-CH" dirty="0"/>
              <a:t> </a:t>
            </a:r>
            <a:r>
              <a:rPr lang="de-CH" dirty="0" err="1"/>
              <a:t>appropriate</a:t>
            </a:r>
            <a:r>
              <a:rPr lang="de-CH" dirty="0"/>
              <a:t> </a:t>
            </a:r>
            <a:r>
              <a:rPr lang="de-CH" dirty="0" err="1"/>
              <a:t>services</a:t>
            </a:r>
            <a:r>
              <a:rPr lang="de-CH" dirty="0"/>
              <a:t> </a:t>
            </a:r>
            <a:r>
              <a:rPr lang="de-CH" dirty="0" err="1"/>
              <a:t>and</a:t>
            </a:r>
            <a:r>
              <a:rPr lang="de-CH" dirty="0"/>
              <a:t> </a:t>
            </a:r>
            <a:r>
              <a:rPr lang="de-CH" dirty="0" err="1"/>
              <a:t>technologies</a:t>
            </a:r>
            <a:endParaRPr lang="de-CH" dirty="0"/>
          </a:p>
          <a:p>
            <a:r>
              <a:rPr lang="de-CH" b="1" dirty="0"/>
              <a:t>Design</a:t>
            </a:r>
            <a:r>
              <a:rPr lang="de-CH" dirty="0"/>
              <a:t/>
            </a:r>
            <a:br>
              <a:rPr lang="de-CH" dirty="0"/>
            </a:br>
            <a:r>
              <a:rPr lang="de-CH" dirty="0"/>
              <a:t>Usability </a:t>
            </a:r>
            <a:r>
              <a:rPr lang="de-CH" dirty="0" err="1"/>
              <a:t>of</a:t>
            </a:r>
            <a:r>
              <a:rPr lang="de-CH" dirty="0"/>
              <a:t> </a:t>
            </a:r>
            <a:r>
              <a:rPr lang="de-CH" dirty="0" err="1"/>
              <a:t>the</a:t>
            </a:r>
            <a:r>
              <a:rPr lang="de-CH" dirty="0"/>
              <a:t> </a:t>
            </a:r>
            <a:r>
              <a:rPr lang="de-CH" dirty="0" err="1"/>
              <a:t>solution</a:t>
            </a:r>
            <a:endParaRPr lang="de-CH" dirty="0"/>
          </a:p>
          <a:p>
            <a:r>
              <a:rPr lang="de-CH" b="1" dirty="0" err="1"/>
              <a:t>Viability</a:t>
            </a:r>
            <a:r>
              <a:rPr lang="de-CH" b="1" dirty="0"/>
              <a:t/>
            </a:r>
            <a:br>
              <a:rPr lang="de-CH" b="1" dirty="0"/>
            </a:br>
            <a:r>
              <a:rPr lang="de-CH" dirty="0" err="1"/>
              <a:t>Possibility</a:t>
            </a:r>
            <a:r>
              <a:rPr lang="de-CH" dirty="0"/>
              <a:t> </a:t>
            </a:r>
            <a:r>
              <a:rPr lang="de-CH" dirty="0" err="1"/>
              <a:t>of</a:t>
            </a:r>
            <a:r>
              <a:rPr lang="de-CH" dirty="0"/>
              <a:t> </a:t>
            </a:r>
            <a:r>
              <a:rPr lang="de-CH" dirty="0" err="1"/>
              <a:t>realizing</a:t>
            </a:r>
            <a:r>
              <a:rPr lang="de-CH" dirty="0"/>
              <a:t> </a:t>
            </a:r>
            <a:r>
              <a:rPr lang="de-CH" dirty="0" err="1"/>
              <a:t>the</a:t>
            </a:r>
            <a:r>
              <a:rPr lang="de-CH" dirty="0"/>
              <a:t> </a:t>
            </a:r>
            <a:r>
              <a:rPr lang="de-CH" dirty="0" err="1"/>
              <a:t>solution</a:t>
            </a:r>
            <a:endParaRPr lang="de-CH" b="1" dirty="0"/>
          </a:p>
          <a:p>
            <a:r>
              <a:rPr lang="de-CH" b="1" dirty="0" err="1"/>
              <a:t>Feasibility</a:t>
            </a:r>
            <a:r>
              <a:rPr lang="de-CH" b="1" dirty="0"/>
              <a:t/>
            </a:r>
            <a:br>
              <a:rPr lang="de-CH" b="1" dirty="0"/>
            </a:br>
            <a:r>
              <a:rPr lang="de-CH" dirty="0" err="1"/>
              <a:t>Maturity</a:t>
            </a:r>
            <a:r>
              <a:rPr lang="de-CH" dirty="0"/>
              <a:t> Level </a:t>
            </a:r>
            <a:r>
              <a:rPr lang="de-CH" dirty="0" err="1"/>
              <a:t>of</a:t>
            </a:r>
            <a:r>
              <a:rPr lang="de-CH" dirty="0"/>
              <a:t> </a:t>
            </a:r>
            <a:r>
              <a:rPr lang="de-CH" dirty="0" err="1"/>
              <a:t>the</a:t>
            </a:r>
            <a:r>
              <a:rPr lang="de-CH" dirty="0"/>
              <a:t> </a:t>
            </a:r>
            <a:r>
              <a:rPr lang="de-CH" dirty="0" err="1"/>
              <a:t>developed</a:t>
            </a:r>
            <a:r>
              <a:rPr lang="de-CH" dirty="0"/>
              <a:t> </a:t>
            </a:r>
            <a:r>
              <a:rPr lang="de-CH" dirty="0" err="1"/>
              <a:t>solution</a:t>
            </a:r>
            <a:endParaRPr lang="de-CH" dirty="0"/>
          </a:p>
          <a:p>
            <a:r>
              <a:rPr lang="de-CH" b="1" dirty="0" err="1"/>
              <a:t>Creativity</a:t>
            </a:r>
            <a:r>
              <a:rPr lang="de-CH" b="1" dirty="0"/>
              <a:t> &amp; Innovation</a:t>
            </a:r>
            <a:br>
              <a:rPr lang="de-CH" b="1" dirty="0"/>
            </a:br>
            <a:r>
              <a:rPr lang="de-CH" dirty="0" err="1"/>
              <a:t>surprise</a:t>
            </a:r>
            <a:r>
              <a:rPr lang="de-CH" dirty="0"/>
              <a:t> </a:t>
            </a:r>
            <a:r>
              <a:rPr lang="de-CH" dirty="0" err="1"/>
              <a:t>effect</a:t>
            </a:r>
            <a:r>
              <a:rPr lang="de-CH" dirty="0"/>
              <a:t> </a:t>
            </a:r>
            <a:r>
              <a:rPr lang="de-CH" dirty="0" err="1"/>
              <a:t>to</a:t>
            </a:r>
            <a:r>
              <a:rPr lang="de-CH" dirty="0"/>
              <a:t> </a:t>
            </a:r>
            <a:r>
              <a:rPr lang="de-CH" dirty="0" err="1"/>
              <a:t>the</a:t>
            </a:r>
            <a:r>
              <a:rPr lang="de-CH" dirty="0"/>
              <a:t> </a:t>
            </a:r>
            <a:r>
              <a:rPr lang="de-CH" dirty="0" err="1"/>
              <a:t>jury</a:t>
            </a:r>
            <a:endParaRPr lang="de-CH" dirty="0"/>
          </a:p>
          <a:p>
            <a:r>
              <a:rPr lang="de-CH" b="1" dirty="0" err="1"/>
              <a:t>Presentation</a:t>
            </a:r>
            <a:r>
              <a:rPr lang="de-CH" dirty="0"/>
              <a:t/>
            </a:r>
            <a:br>
              <a:rPr lang="de-CH" dirty="0"/>
            </a:br>
            <a:r>
              <a:rPr lang="de-CH" dirty="0"/>
              <a:t>Communication </a:t>
            </a:r>
            <a:r>
              <a:rPr lang="de-CH" dirty="0" err="1"/>
              <a:t>of</a:t>
            </a:r>
            <a:r>
              <a:rPr lang="de-CH" dirty="0"/>
              <a:t> </a:t>
            </a:r>
            <a:r>
              <a:rPr lang="de-CH" dirty="0" err="1"/>
              <a:t>the</a:t>
            </a:r>
            <a:r>
              <a:rPr lang="de-CH" dirty="0"/>
              <a:t> </a:t>
            </a:r>
            <a:r>
              <a:rPr lang="de-CH" dirty="0" err="1"/>
              <a:t>developed</a:t>
            </a:r>
            <a:r>
              <a:rPr lang="de-CH" dirty="0"/>
              <a:t> </a:t>
            </a:r>
            <a:r>
              <a:rPr lang="de-CH" dirty="0" err="1"/>
              <a:t>solution</a:t>
            </a:r>
            <a:endParaRPr lang="de-CH" b="1" dirty="0"/>
          </a:p>
        </p:txBody>
      </p:sp>
    </p:spTree>
    <p:extLst>
      <p:ext uri="{BB962C8B-B14F-4D97-AF65-F5344CB8AC3E}">
        <p14:creationId xmlns:p14="http://schemas.microsoft.com/office/powerpoint/2010/main" val="3149990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err="1"/>
              <a:t>About</a:t>
            </a:r>
            <a:r>
              <a:rPr lang="de-CH" dirty="0"/>
              <a:t> </a:t>
            </a:r>
            <a:r>
              <a:rPr lang="de-CH" dirty="0" err="1"/>
              <a:t>us</a:t>
            </a:r>
            <a:r>
              <a:rPr lang="de-CH" dirty="0"/>
              <a:t> </a:t>
            </a:r>
            <a:r>
              <a:rPr lang="de-CH"/>
              <a:t>| Supported </a:t>
            </a:r>
            <a:r>
              <a:rPr lang="de-CH" dirty="0" err="1"/>
              <a:t>by</a:t>
            </a:r>
            <a:r>
              <a:rPr lang="de-CH" dirty="0"/>
              <a:t> Konova</a:t>
            </a:r>
          </a:p>
        </p:txBody>
      </p:sp>
      <p:sp>
        <p:nvSpPr>
          <p:cNvPr id="4" name="Inhaltsplatzhalter 3"/>
          <p:cNvSpPr>
            <a:spLocks noGrp="1"/>
          </p:cNvSpPr>
          <p:nvPr>
            <p:ph idx="1"/>
            <p:extLst>
              <p:ext uri="{D42A27DB-BD31-4B8C-83A1-F6EECF244321}">
                <p14:modId xmlns:p14="http://schemas.microsoft.com/office/powerpoint/2010/main" val="578120088"/>
              </p:ext>
            </p:extLst>
          </p:nvPr>
        </p:nvSpPr>
        <p:spPr>
          <a:xfrm>
            <a:off x="768000" y="1530000"/>
            <a:ext cx="5156939" cy="4770000"/>
          </a:xfrm>
        </p:spPr>
        <p:txBody>
          <a:bodyPr vert="horz" lIns="0" tIns="0" rIns="0" bIns="0" rtlCol="0" anchor="t">
            <a:noAutofit/>
          </a:bodyPr>
          <a:lstStyle/>
          <a:p>
            <a:pPr marL="0" indent="0">
              <a:buNone/>
            </a:pPr>
            <a:r>
              <a:rPr lang="de-CH" b="1" dirty="0"/>
              <a:t>Miro Hegnauer</a:t>
            </a:r>
          </a:p>
          <a:p>
            <a:pPr marL="179705" indent="-179705"/>
            <a:r>
              <a:rPr lang="de-CH" dirty="0"/>
              <a:t>CEO Konova AG</a:t>
            </a:r>
          </a:p>
          <a:p>
            <a:pPr marL="179705" indent="-179705"/>
            <a:r>
              <a:rPr lang="de-CH" dirty="0" err="1"/>
              <a:t>Owner</a:t>
            </a:r>
            <a:r>
              <a:rPr lang="de-CH" dirty="0"/>
              <a:t>/Managing </a:t>
            </a:r>
            <a:r>
              <a:rPr lang="de-CH" dirty="0" err="1"/>
              <a:t>Director</a:t>
            </a:r>
            <a:endParaRPr lang="de-CH" dirty="0"/>
          </a:p>
          <a:p>
            <a:pPr marL="179705" indent="-179705"/>
            <a:r>
              <a:rPr lang="de-CH" dirty="0"/>
              <a:t>Innovative digital </a:t>
            </a:r>
            <a:r>
              <a:rPr lang="de-CH" dirty="0" err="1"/>
              <a:t>solutions</a:t>
            </a:r>
            <a:r>
              <a:rPr lang="de-CH" dirty="0"/>
              <a:t> </a:t>
            </a:r>
            <a:r>
              <a:rPr lang="de-CH" dirty="0" err="1"/>
              <a:t>for</a:t>
            </a:r>
            <a:r>
              <a:rPr lang="en-US" dirty="0">
                <a:latin typeface="+mn-ea"/>
                <a:cs typeface="+mn-ea"/>
              </a:rPr>
              <a:t/>
            </a:r>
            <a:br>
              <a:rPr lang="en-US" dirty="0">
                <a:latin typeface="+mn-ea"/>
                <a:cs typeface="+mn-ea"/>
              </a:rPr>
            </a:br>
            <a:r>
              <a:rPr lang="de-CH" dirty="0" err="1"/>
              <a:t>efficient</a:t>
            </a:r>
            <a:r>
              <a:rPr lang="de-CH" dirty="0"/>
              <a:t> and </a:t>
            </a:r>
            <a:r>
              <a:rPr lang="de-CH" dirty="0" err="1"/>
              <a:t>effective</a:t>
            </a:r>
            <a:r>
              <a:rPr lang="de-CH" dirty="0"/>
              <a:t> </a:t>
            </a:r>
            <a:r>
              <a:rPr lang="de-CH" dirty="0" err="1"/>
              <a:t>cooperation</a:t>
            </a:r>
            <a:r>
              <a:rPr lang="en-US" dirty="0">
                <a:latin typeface="+mn-ea"/>
                <a:cs typeface="+mn-ea"/>
              </a:rPr>
              <a:t/>
            </a:r>
            <a:br>
              <a:rPr lang="en-US" dirty="0">
                <a:latin typeface="+mn-ea"/>
                <a:cs typeface="+mn-ea"/>
              </a:rPr>
            </a:br>
            <a:r>
              <a:rPr lang="de-CH" dirty="0"/>
              <a:t>and </a:t>
            </a:r>
            <a:r>
              <a:rPr lang="de-CH" dirty="0" err="1"/>
              <a:t>participation</a:t>
            </a:r>
            <a:r>
              <a:rPr lang="de-CH" dirty="0"/>
              <a:t> </a:t>
            </a:r>
            <a:r>
              <a:rPr lang="de-CH" dirty="0" err="1"/>
              <a:t>processes</a:t>
            </a:r>
            <a:endParaRPr lang="de-CH" dirty="0"/>
          </a:p>
          <a:p>
            <a:pPr marL="179705" indent="-179705"/>
            <a:r>
              <a:rPr lang="de-CH" dirty="0">
                <a:hlinkClick r:id="rId2"/>
              </a:rPr>
              <a:t>hegnauer@konova.ch</a:t>
            </a:r>
            <a:r>
              <a:rPr lang="de-CH" dirty="0"/>
              <a:t> </a:t>
            </a:r>
          </a:p>
          <a:p>
            <a:pPr marL="179705" indent="-179705"/>
            <a:endParaRPr lang="de-CH" dirty="0"/>
          </a:p>
        </p:txBody>
      </p:sp>
      <p:pic>
        <p:nvPicPr>
          <p:cNvPr id="2050" name="Picture 2" descr="Neue Werkzeuge für die Co-Creation und Projektentwicklung | Swissbau  Innovation Lab"/>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3600" y="1112400"/>
            <a:ext cx="2376000" cy="23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8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Times | </a:t>
            </a:r>
            <a:r>
              <a:rPr lang="de-CH" dirty="0" err="1"/>
              <a:t>Availability</a:t>
            </a:r>
            <a:endParaRPr lang="de-CH" dirty="0"/>
          </a:p>
        </p:txBody>
      </p:sp>
      <p:sp>
        <p:nvSpPr>
          <p:cNvPr id="4" name="Inhaltsplatzhalter 3"/>
          <p:cNvSpPr>
            <a:spLocks noGrp="1"/>
          </p:cNvSpPr>
          <p:nvPr>
            <p:ph idx="1"/>
            <p:extLst>
              <p:ext uri="{D42A27DB-BD31-4B8C-83A1-F6EECF244321}">
                <p14:modId xmlns:p14="http://schemas.microsoft.com/office/powerpoint/2010/main" val="2038533077"/>
              </p:ext>
            </p:extLst>
          </p:nvPr>
        </p:nvSpPr>
        <p:spPr/>
        <p:txBody>
          <a:bodyPr vert="horz" lIns="0" tIns="0" rIns="0" bIns="0" rtlCol="0" anchor="t">
            <a:noAutofit/>
          </a:bodyPr>
          <a:lstStyle/>
          <a:p>
            <a:r>
              <a:rPr lang="de-CH" i="1" dirty="0"/>
              <a:t>In</a:t>
            </a:r>
            <a:r>
              <a:rPr lang="de-CH" i="1"/>
              <a:t> </a:t>
            </a:r>
            <a:r>
              <a:rPr lang="de-CH" i="1" dirty="0" err="1"/>
              <a:t>general</a:t>
            </a:r>
            <a:r>
              <a:rPr lang="de-CH" i="1" dirty="0"/>
              <a:t>: </a:t>
            </a:r>
            <a:r>
              <a:rPr lang="de-CH" b="1" dirty="0"/>
              <a:t>At </a:t>
            </a:r>
            <a:r>
              <a:rPr lang="de-CH" b="1" dirty="0" err="1"/>
              <a:t>most</a:t>
            </a:r>
            <a:r>
              <a:rPr lang="de-CH" b="1" dirty="0"/>
              <a:t> </a:t>
            </a:r>
            <a:r>
              <a:rPr lang="de-CH" b="1" dirty="0" err="1"/>
              <a:t>times</a:t>
            </a:r>
            <a:r>
              <a:rPr lang="de-CH" b="1" dirty="0"/>
              <a:t> </a:t>
            </a:r>
            <a:r>
              <a:rPr lang="de-CH" b="1" err="1"/>
              <a:t>available</a:t>
            </a:r>
            <a:r>
              <a:rPr lang="de-CH"/>
              <a:t> for </a:t>
            </a:r>
            <a:r>
              <a:rPr lang="de-CH" err="1"/>
              <a:t>meetings</a:t>
            </a:r>
            <a:r>
              <a:rPr lang="de-CH"/>
              <a:t> </a:t>
            </a:r>
            <a:r>
              <a:rPr lang="de-CH" b="1"/>
              <a:t>during</a:t>
            </a:r>
            <a:r>
              <a:rPr lang="de-CH" b="1" i="1"/>
              <a:t> </a:t>
            </a:r>
            <a:r>
              <a:rPr lang="de-CH" dirty="0"/>
              <a:t>Start Hack 2021.</a:t>
            </a:r>
          </a:p>
          <a:p>
            <a:endParaRPr lang="de-CH" dirty="0"/>
          </a:p>
          <a:p>
            <a:endParaRPr lang="de-CH" dirty="0"/>
          </a:p>
          <a:p>
            <a:r>
              <a:rPr lang="de-CH" i="1" dirty="0" err="1"/>
              <a:t>Specifically</a:t>
            </a:r>
            <a:r>
              <a:rPr lang="de-CH" i="1"/>
              <a:t>: </a:t>
            </a:r>
            <a:r>
              <a:rPr lang="de-CH" b="1"/>
              <a:t>100</a:t>
            </a:r>
            <a:r>
              <a:rPr lang="de-CH" b="1" dirty="0"/>
              <a:t>% </a:t>
            </a:r>
            <a:r>
              <a:rPr lang="de-CH" b="1" dirty="0" err="1"/>
              <a:t>available</a:t>
            </a:r>
            <a:r>
              <a:rPr lang="de-CH" b="1" dirty="0"/>
              <a:t> </a:t>
            </a:r>
            <a:r>
              <a:rPr lang="de-CH" b="1" dirty="0" err="1"/>
              <a:t>for</a:t>
            </a:r>
            <a:r>
              <a:rPr lang="de-CH" b="1" dirty="0"/>
              <a:t> Start Hack </a:t>
            </a:r>
            <a:r>
              <a:rPr lang="de-CH" b="1" dirty="0" err="1"/>
              <a:t>during</a:t>
            </a:r>
            <a:r>
              <a:rPr lang="de-CH" b="1" dirty="0"/>
              <a:t> </a:t>
            </a:r>
            <a:r>
              <a:rPr lang="de-CH" b="1" dirty="0" err="1"/>
              <a:t>these</a:t>
            </a:r>
            <a:r>
              <a:rPr lang="de-CH" b="1" dirty="0"/>
              <a:t> time </a:t>
            </a:r>
            <a:r>
              <a:rPr lang="de-CH" b="1" dirty="0" err="1"/>
              <a:t>slots</a:t>
            </a:r>
            <a:r>
              <a:rPr lang="de-CH" b="1" dirty="0"/>
              <a:t>:</a:t>
            </a:r>
          </a:p>
          <a:p>
            <a:pPr marL="342900" indent="-342900">
              <a:buFont typeface="Wingdings" panose="05000000000000000000" pitchFamily="2" charset="2"/>
              <a:buChar char="§"/>
            </a:pPr>
            <a:r>
              <a:rPr lang="de-CH" dirty="0"/>
              <a:t>Friday </a:t>
            </a:r>
            <a:r>
              <a:rPr lang="de-CH" dirty="0" err="1"/>
              <a:t>from</a:t>
            </a:r>
            <a:r>
              <a:rPr lang="de-CH" dirty="0"/>
              <a:t> 10 </a:t>
            </a:r>
            <a:r>
              <a:rPr lang="de-CH" dirty="0" err="1"/>
              <a:t>pm</a:t>
            </a:r>
            <a:endParaRPr lang="de-CH" dirty="0"/>
          </a:p>
          <a:p>
            <a:pPr marL="342900" indent="-342900">
              <a:buFont typeface="Wingdings" panose="05000000000000000000" pitchFamily="2" charset="2"/>
              <a:buChar char="§"/>
            </a:pPr>
            <a:endParaRPr lang="de-CH" dirty="0"/>
          </a:p>
          <a:p>
            <a:pPr marL="342900" indent="-342900">
              <a:buFont typeface="Wingdings" panose="05000000000000000000" pitchFamily="2" charset="2"/>
              <a:buChar char="§"/>
            </a:pPr>
            <a:r>
              <a:rPr lang="de-CH" dirty="0"/>
              <a:t>Saturday 09 am – 10 am</a:t>
            </a:r>
          </a:p>
          <a:p>
            <a:pPr marL="342900" indent="-342900">
              <a:buFont typeface="Wingdings" panose="05000000000000000000" pitchFamily="2" charset="2"/>
              <a:buChar char="§"/>
            </a:pPr>
            <a:r>
              <a:rPr lang="de-CH" dirty="0"/>
              <a:t>Saturday 01 </a:t>
            </a:r>
            <a:r>
              <a:rPr lang="de-CH" dirty="0" err="1"/>
              <a:t>pm</a:t>
            </a:r>
            <a:r>
              <a:rPr lang="de-CH" dirty="0"/>
              <a:t> – 02 </a:t>
            </a:r>
            <a:r>
              <a:rPr lang="de-CH" dirty="0" err="1"/>
              <a:t>pm</a:t>
            </a:r>
            <a:endParaRPr lang="de-CH" dirty="0"/>
          </a:p>
          <a:p>
            <a:pPr marL="342900" indent="-342900">
              <a:buFont typeface="Wingdings" panose="05000000000000000000" pitchFamily="2" charset="2"/>
              <a:buChar char="§"/>
            </a:pPr>
            <a:r>
              <a:rPr lang="de-CH" dirty="0"/>
              <a:t>Saturday 04 </a:t>
            </a:r>
            <a:r>
              <a:rPr lang="de-CH" dirty="0" err="1"/>
              <a:t>pm</a:t>
            </a:r>
            <a:r>
              <a:rPr lang="de-CH" dirty="0"/>
              <a:t> – 05 </a:t>
            </a:r>
            <a:r>
              <a:rPr lang="de-CH" dirty="0" err="1"/>
              <a:t>pm</a:t>
            </a:r>
            <a:endParaRPr lang="de-CH" dirty="0"/>
          </a:p>
          <a:p>
            <a:pPr marL="342900" indent="-342900">
              <a:buFont typeface="Wingdings" panose="05000000000000000000" pitchFamily="2" charset="2"/>
              <a:buChar char="§"/>
            </a:pPr>
            <a:endParaRPr lang="de-CH" dirty="0"/>
          </a:p>
          <a:p>
            <a:pPr marL="342900" indent="-342900">
              <a:buFont typeface="Wingdings" panose="05000000000000000000" pitchFamily="2" charset="2"/>
              <a:buChar char="§"/>
            </a:pPr>
            <a:r>
              <a:rPr lang="de-CH" dirty="0"/>
              <a:t>Sunday 08 am – 09 am</a:t>
            </a:r>
          </a:p>
          <a:p>
            <a:endParaRPr lang="de-CH" dirty="0"/>
          </a:p>
          <a:p>
            <a:endParaRPr lang="de-CH" dirty="0"/>
          </a:p>
        </p:txBody>
      </p:sp>
    </p:spTree>
    <p:extLst>
      <p:ext uri="{BB962C8B-B14F-4D97-AF65-F5344CB8AC3E}">
        <p14:creationId xmlns:p14="http://schemas.microsoft.com/office/powerpoint/2010/main" val="289113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7422C1F3-D734-7B46-BE15-E3BB8E56E08A}" type="slidenum">
              <a:rPr lang="de-DE" smtClean="0"/>
              <a:pPr/>
              <a:t>6</a:t>
            </a:fld>
            <a:endParaRPr lang="de-DE"/>
          </a:p>
        </p:txBody>
      </p:sp>
      <p:grpSp>
        <p:nvGrpSpPr>
          <p:cNvPr id="7" name="Gruppieren 6"/>
          <p:cNvGrpSpPr/>
          <p:nvPr/>
        </p:nvGrpSpPr>
        <p:grpSpPr>
          <a:xfrm>
            <a:off x="241840" y="226041"/>
            <a:ext cx="4768699" cy="3543526"/>
            <a:chOff x="213848" y="1101012"/>
            <a:chExt cx="5742258" cy="4385388"/>
          </a:xfrm>
        </p:grpSpPr>
        <p:pic>
          <p:nvPicPr>
            <p:cNvPr id="1026" name="Picture 2" descr="https://upload.wikimedia.org/wikipedia/commons/thumb/5/5e/Schweiz_-_Kanton_St._Gallen_-_St._Gallen_-_Stadtlounge.JPG/1280px-Schweiz_-_Kanton_St._Gallen_-_St._Gallen_-_Stadtloun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48" y="1101012"/>
              <a:ext cx="5742258" cy="4306694"/>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213848" y="5146449"/>
              <a:ext cx="4777274" cy="339951"/>
            </a:xfrm>
            <a:prstGeom prst="rect">
              <a:avLst/>
            </a:prstGeom>
            <a:noFill/>
          </p:spPr>
          <p:txBody>
            <a:bodyPr wrap="none" lIns="36000" tIns="36000" rIns="36000" bIns="36000" rtlCol="0">
              <a:noAutofit/>
            </a:bodyPr>
            <a:lstStyle/>
            <a:p>
              <a:r>
                <a:rPr lang="de-CH" sz="1200" dirty="0">
                  <a:latin typeface="Arial" panose="020B0604020202020204" pitchFamily="34" charset="0"/>
                  <a:cs typeface="Arial" panose="020B0604020202020204" pitchFamily="34" charset="0"/>
                </a:rPr>
                <a:t>Source: ANKAWÜ, 2013, Wikipedia.</a:t>
              </a:r>
            </a:p>
          </p:txBody>
        </p:sp>
      </p:grpSp>
      <p:grpSp>
        <p:nvGrpSpPr>
          <p:cNvPr id="10" name="Gruppieren 9"/>
          <p:cNvGrpSpPr>
            <a:grpSpLocks noChangeAspect="1"/>
          </p:cNvGrpSpPr>
          <p:nvPr/>
        </p:nvGrpSpPr>
        <p:grpSpPr>
          <a:xfrm>
            <a:off x="5195655" y="1036523"/>
            <a:ext cx="3332667" cy="4444946"/>
            <a:chOff x="7533095" y="226041"/>
            <a:chExt cx="4541057" cy="6056635"/>
          </a:xfrm>
        </p:grpSpPr>
        <p:pic>
          <p:nvPicPr>
            <p:cNvPr id="8" name="Grafik 7"/>
            <p:cNvPicPr>
              <a:picLocks noChangeAspect="1"/>
            </p:cNvPicPr>
            <p:nvPr/>
          </p:nvPicPr>
          <p:blipFill>
            <a:blip r:embed="rId3"/>
            <a:stretch>
              <a:fillRect/>
            </a:stretch>
          </p:blipFill>
          <p:spPr>
            <a:xfrm>
              <a:off x="7533095" y="226041"/>
              <a:ext cx="4541057" cy="6056635"/>
            </a:xfrm>
            <a:prstGeom prst="rect">
              <a:avLst/>
            </a:prstGeom>
          </p:spPr>
        </p:pic>
        <p:sp>
          <p:nvSpPr>
            <p:cNvPr id="9" name="Textfeld 8"/>
            <p:cNvSpPr txBox="1"/>
            <p:nvPr/>
          </p:nvSpPr>
          <p:spPr>
            <a:xfrm>
              <a:off x="8264071" y="5894281"/>
              <a:ext cx="3079102" cy="261257"/>
            </a:xfrm>
            <a:prstGeom prst="rect">
              <a:avLst/>
            </a:prstGeom>
            <a:noFill/>
          </p:spPr>
          <p:txBody>
            <a:bodyPr wrap="none" lIns="36000" tIns="36000" rIns="36000" bIns="36000" rtlCol="0">
              <a:noAutofit/>
            </a:bodyPr>
            <a:lstStyle/>
            <a:p>
              <a:r>
                <a:rPr lang="de-CH" sz="1100" dirty="0">
                  <a:latin typeface="Arial" panose="020B0604020202020204" pitchFamily="34" charset="0"/>
                  <a:cs typeface="Arial" panose="020B0604020202020204" pitchFamily="34" charset="0"/>
                </a:rPr>
                <a:t>Source: Petar Marjanovic, 2007, Wikipedia</a:t>
              </a:r>
            </a:p>
          </p:txBody>
        </p:sp>
      </p:grpSp>
      <p:grpSp>
        <p:nvGrpSpPr>
          <p:cNvPr id="13" name="Gruppieren 12"/>
          <p:cNvGrpSpPr/>
          <p:nvPr/>
        </p:nvGrpSpPr>
        <p:grpSpPr>
          <a:xfrm>
            <a:off x="727788" y="3872204"/>
            <a:ext cx="4282750" cy="2890433"/>
            <a:chOff x="2356252" y="3769567"/>
            <a:chExt cx="4282750" cy="2890433"/>
          </a:xfrm>
        </p:grpSpPr>
        <p:pic>
          <p:nvPicPr>
            <p:cNvPr id="1028" name="Picture 4" descr="https://upload.wikimedia.org/wikipedia/commons/2/2f/Campus_Luftbil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252" y="3769567"/>
              <a:ext cx="4282750" cy="28494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2359882" y="6398743"/>
              <a:ext cx="3778898" cy="261257"/>
            </a:xfrm>
            <a:prstGeom prst="rect">
              <a:avLst/>
            </a:prstGeom>
            <a:noFill/>
          </p:spPr>
          <p:txBody>
            <a:bodyPr wrap="none" lIns="36000" tIns="36000" rIns="36000" bIns="36000" rtlCol="0">
              <a:noAutofit/>
            </a:bodyPr>
            <a:lstStyle/>
            <a:p>
              <a:r>
                <a:rPr lang="de-CH" sz="1050" dirty="0">
                  <a:solidFill>
                    <a:schemeClr val="bg1"/>
                  </a:solidFill>
                  <a:latin typeface="Arial" panose="020B0604020202020204" pitchFamily="34" charset="0"/>
                  <a:cs typeface="Arial" panose="020B0604020202020204" pitchFamily="34" charset="0"/>
                </a:rPr>
                <a:t>Source: International </a:t>
              </a:r>
              <a:r>
                <a:rPr lang="de-CH" sz="1050" dirty="0" err="1">
                  <a:solidFill>
                    <a:schemeClr val="bg1"/>
                  </a:solidFill>
                  <a:latin typeface="Arial" panose="020B0604020202020204" pitchFamily="34" charset="0"/>
                  <a:cs typeface="Arial" panose="020B0604020202020204" pitchFamily="34" charset="0"/>
                </a:rPr>
                <a:t>Students</a:t>
              </a:r>
              <a:r>
                <a:rPr lang="de-CH" sz="1050" dirty="0">
                  <a:solidFill>
                    <a:schemeClr val="bg1"/>
                  </a:solidFill>
                  <a:latin typeface="Arial" panose="020B0604020202020204" pitchFamily="34" charset="0"/>
                  <a:cs typeface="Arial" panose="020B0604020202020204" pitchFamily="34" charset="0"/>
                </a:rPr>
                <a:t> </a:t>
              </a:r>
              <a:r>
                <a:rPr lang="de-CH" sz="1050" dirty="0" err="1">
                  <a:solidFill>
                    <a:schemeClr val="bg1"/>
                  </a:solidFill>
                  <a:latin typeface="Arial" panose="020B0604020202020204" pitchFamily="34" charset="0"/>
                  <a:cs typeface="Arial" panose="020B0604020202020204" pitchFamily="34" charset="0"/>
                </a:rPr>
                <a:t>Committee</a:t>
              </a:r>
              <a:r>
                <a:rPr lang="de-CH" sz="1050" dirty="0">
                  <a:solidFill>
                    <a:schemeClr val="bg1"/>
                  </a:solidFill>
                  <a:latin typeface="Arial" panose="020B0604020202020204" pitchFamily="34" charset="0"/>
                  <a:cs typeface="Arial" panose="020B0604020202020204" pitchFamily="34" charset="0"/>
                </a:rPr>
                <a:t>, 2011, Wikipedia</a:t>
              </a:r>
            </a:p>
          </p:txBody>
        </p:sp>
      </p:grpSp>
      <p:pic>
        <p:nvPicPr>
          <p:cNvPr id="1030" name="Picture 6" descr="https://upload.wikimedia.org/wikipedia/commons/thumb/4/46/Mannenweiher.jpg/800px-Mannenweih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439" y="1863392"/>
            <a:ext cx="3320324" cy="43330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p:cNvSpPr txBox="1"/>
          <p:nvPr/>
        </p:nvSpPr>
        <p:spPr>
          <a:xfrm>
            <a:off x="8713439" y="5935158"/>
            <a:ext cx="3778898" cy="261257"/>
          </a:xfrm>
          <a:prstGeom prst="rect">
            <a:avLst/>
          </a:prstGeom>
          <a:noFill/>
        </p:spPr>
        <p:txBody>
          <a:bodyPr wrap="none" lIns="36000" tIns="36000" rIns="36000" bIns="36000" rtlCol="0">
            <a:noAutofit/>
          </a:bodyPr>
          <a:lstStyle/>
          <a:p>
            <a:r>
              <a:rPr lang="de-CH" sz="1050" dirty="0">
                <a:solidFill>
                  <a:schemeClr val="bg1"/>
                </a:solidFill>
                <a:latin typeface="Arial" panose="020B0604020202020204" pitchFamily="34" charset="0"/>
                <a:cs typeface="Arial" panose="020B0604020202020204" pitchFamily="34" charset="0"/>
              </a:rPr>
              <a:t>Source: </a:t>
            </a:r>
            <a:r>
              <a:rPr lang="de-CH" sz="1050" dirty="0" err="1">
                <a:solidFill>
                  <a:schemeClr val="bg1"/>
                </a:solidFill>
                <a:latin typeface="Arial" panose="020B0604020202020204" pitchFamily="34" charset="0"/>
                <a:cs typeface="Arial" panose="020B0604020202020204" pitchFamily="34" charset="0"/>
              </a:rPr>
              <a:t>Lurenz</a:t>
            </a:r>
            <a:r>
              <a:rPr lang="de-CH" sz="1050" dirty="0">
                <a:solidFill>
                  <a:schemeClr val="bg1"/>
                </a:solidFill>
                <a:latin typeface="Arial" panose="020B0604020202020204" pitchFamily="34" charset="0"/>
                <a:cs typeface="Arial" panose="020B0604020202020204" pitchFamily="34" charset="0"/>
              </a:rPr>
              <a:t>, 2013, Wikipedia</a:t>
            </a:r>
          </a:p>
        </p:txBody>
      </p:sp>
    </p:spTree>
    <p:extLst>
      <p:ext uri="{BB962C8B-B14F-4D97-AF65-F5344CB8AC3E}">
        <p14:creationId xmlns:p14="http://schemas.microsoft.com/office/powerpoint/2010/main" val="230708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About</a:t>
            </a:r>
            <a:r>
              <a:rPr lang="de-CH" dirty="0"/>
              <a:t> St.Gallen</a:t>
            </a:r>
          </a:p>
        </p:txBody>
      </p:sp>
      <p:sp>
        <p:nvSpPr>
          <p:cNvPr id="4" name="Foliennummernplatzhalter 3"/>
          <p:cNvSpPr>
            <a:spLocks noGrp="1"/>
          </p:cNvSpPr>
          <p:nvPr>
            <p:ph type="sldNum" sz="quarter" idx="12"/>
          </p:nvPr>
        </p:nvSpPr>
        <p:spPr/>
        <p:txBody>
          <a:bodyPr/>
          <a:lstStyle/>
          <a:p>
            <a:fld id="{7422C1F3-D734-7B46-BE15-E3BB8E56E08A}" type="slidenum">
              <a:rPr lang="de-DE" smtClean="0"/>
              <a:pPr/>
              <a:t>7</a:t>
            </a:fld>
            <a:endParaRPr lang="de-DE"/>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2506655315"/>
              </p:ext>
            </p:extLst>
          </p:nvPr>
        </p:nvGraphicFramePr>
        <p:xfrm>
          <a:off x="768350" y="1530350"/>
          <a:ext cx="10752138" cy="4683760"/>
        </p:xfrm>
        <a:graphic>
          <a:graphicData uri="http://schemas.openxmlformats.org/drawingml/2006/table">
            <a:tbl>
              <a:tblPr firstRow="1" bandRow="1">
                <a:tableStyleId>{5C22544A-7EE6-4342-B048-85BDC9FD1C3A}</a:tableStyleId>
              </a:tblPr>
              <a:tblGrid>
                <a:gridCol w="2823936">
                  <a:extLst>
                    <a:ext uri="{9D8B030D-6E8A-4147-A177-3AD203B41FA5}">
                      <a16:colId xmlns:a16="http://schemas.microsoft.com/office/drawing/2014/main" val="4111758823"/>
                    </a:ext>
                  </a:extLst>
                </a:gridCol>
                <a:gridCol w="7928202">
                  <a:extLst>
                    <a:ext uri="{9D8B030D-6E8A-4147-A177-3AD203B41FA5}">
                      <a16:colId xmlns:a16="http://schemas.microsoft.com/office/drawing/2014/main" val="3332126793"/>
                    </a:ext>
                  </a:extLst>
                </a:gridCol>
              </a:tblGrid>
              <a:tr h="370840">
                <a:tc gridSpan="2">
                  <a:txBody>
                    <a:bodyPr/>
                    <a:lstStyle/>
                    <a:p>
                      <a:r>
                        <a:rPr lang="de-CH" b="1" dirty="0">
                          <a:solidFill>
                            <a:schemeClr val="bg1"/>
                          </a:solidFill>
                        </a:rPr>
                        <a:t>Facts </a:t>
                      </a:r>
                      <a:r>
                        <a:rPr lang="de-CH" b="1" dirty="0" err="1">
                          <a:solidFill>
                            <a:schemeClr val="bg1"/>
                          </a:solidFill>
                        </a:rPr>
                        <a:t>and</a:t>
                      </a:r>
                      <a:r>
                        <a:rPr lang="de-CH" b="1" dirty="0">
                          <a:solidFill>
                            <a:schemeClr val="bg1"/>
                          </a:solidFill>
                        </a:rPr>
                        <a:t> </a:t>
                      </a:r>
                      <a:r>
                        <a:rPr lang="de-CH" b="1" dirty="0" err="1">
                          <a:solidFill>
                            <a:schemeClr val="bg1"/>
                          </a:solidFill>
                        </a:rPr>
                        <a:t>Figures</a:t>
                      </a:r>
                      <a:endParaRPr lang="de-CH" b="1" dirty="0">
                        <a:solidFill>
                          <a:schemeClr val="bg1"/>
                        </a:solidFill>
                      </a:endParaRPr>
                    </a:p>
                  </a:txBody>
                  <a:tcPr/>
                </a:tc>
                <a:tc hMerge="1">
                  <a:txBody>
                    <a:bodyPr/>
                    <a:lstStyle/>
                    <a:p>
                      <a:endParaRPr lang="de-CH" dirty="0"/>
                    </a:p>
                  </a:txBody>
                  <a:tcPr/>
                </a:tc>
                <a:extLst>
                  <a:ext uri="{0D108BD9-81ED-4DB2-BD59-A6C34878D82A}">
                    <a16:rowId xmlns:a16="http://schemas.microsoft.com/office/drawing/2014/main" val="3785508983"/>
                  </a:ext>
                </a:extLst>
              </a:tr>
              <a:tr h="370840">
                <a:tc>
                  <a:txBody>
                    <a:bodyPr/>
                    <a:lstStyle/>
                    <a:p>
                      <a:r>
                        <a:rPr lang="de-CH" b="1" dirty="0" err="1"/>
                        <a:t>Canton</a:t>
                      </a:r>
                      <a:endParaRPr lang="de-CH" b="1" dirty="0"/>
                    </a:p>
                  </a:txBody>
                  <a:tcPr/>
                </a:tc>
                <a:tc>
                  <a:txBody>
                    <a:bodyPr/>
                    <a:lstStyle/>
                    <a:p>
                      <a:r>
                        <a:rPr lang="de-CH" dirty="0"/>
                        <a:t>St.Gallen</a:t>
                      </a:r>
                    </a:p>
                  </a:txBody>
                  <a:tcPr/>
                </a:tc>
                <a:extLst>
                  <a:ext uri="{0D108BD9-81ED-4DB2-BD59-A6C34878D82A}">
                    <a16:rowId xmlns:a16="http://schemas.microsoft.com/office/drawing/2014/main" val="2349538185"/>
                  </a:ext>
                </a:extLst>
              </a:tr>
              <a:tr h="370840">
                <a:tc>
                  <a:txBody>
                    <a:bodyPr/>
                    <a:lstStyle/>
                    <a:p>
                      <a:r>
                        <a:rPr lang="de-CH" b="1" dirty="0" err="1"/>
                        <a:t>Spoken</a:t>
                      </a:r>
                      <a:r>
                        <a:rPr lang="de-CH" b="1" dirty="0"/>
                        <a:t> </a:t>
                      </a:r>
                      <a:r>
                        <a:rPr lang="de-CH" b="1" dirty="0" err="1"/>
                        <a:t>language</a:t>
                      </a:r>
                      <a:endParaRPr lang="de-CH" b="1" dirty="0"/>
                    </a:p>
                  </a:txBody>
                  <a:tcPr/>
                </a:tc>
                <a:tc>
                  <a:txBody>
                    <a:bodyPr/>
                    <a:lstStyle/>
                    <a:p>
                      <a:r>
                        <a:rPr lang="de-CH" dirty="0" err="1"/>
                        <a:t>german</a:t>
                      </a:r>
                      <a:endParaRPr lang="de-CH" dirty="0"/>
                    </a:p>
                  </a:txBody>
                  <a:tcPr/>
                </a:tc>
                <a:extLst>
                  <a:ext uri="{0D108BD9-81ED-4DB2-BD59-A6C34878D82A}">
                    <a16:rowId xmlns:a16="http://schemas.microsoft.com/office/drawing/2014/main" val="2061855937"/>
                  </a:ext>
                </a:extLst>
              </a:tr>
              <a:tr h="370840">
                <a:tc>
                  <a:txBody>
                    <a:bodyPr/>
                    <a:lstStyle/>
                    <a:p>
                      <a:r>
                        <a:rPr lang="en-US" b="1" dirty="0"/>
                        <a:t>Inhabitants</a:t>
                      </a:r>
                      <a:endParaRPr lang="de-CH" b="1" dirty="0"/>
                    </a:p>
                  </a:txBody>
                  <a:tcPr/>
                </a:tc>
                <a:tc>
                  <a:txBody>
                    <a:bodyPr/>
                    <a:lstStyle/>
                    <a:p>
                      <a:r>
                        <a:rPr lang="en-US" dirty="0"/>
                        <a:t>79’533 (as of 31 </a:t>
                      </a:r>
                      <a:r>
                        <a:rPr lang="en-US" dirty="0" err="1"/>
                        <a:t>december</a:t>
                      </a:r>
                      <a:r>
                        <a:rPr lang="en-US" dirty="0"/>
                        <a:t> 2018) </a:t>
                      </a:r>
                      <a:endParaRPr lang="de-CH" dirty="0"/>
                    </a:p>
                  </a:txBody>
                  <a:tcPr/>
                </a:tc>
                <a:extLst>
                  <a:ext uri="{0D108BD9-81ED-4DB2-BD59-A6C34878D82A}">
                    <a16:rowId xmlns:a16="http://schemas.microsoft.com/office/drawing/2014/main" val="671668960"/>
                  </a:ext>
                </a:extLst>
              </a:tr>
              <a:tr h="370840">
                <a:tc>
                  <a:txBody>
                    <a:bodyPr/>
                    <a:lstStyle/>
                    <a:p>
                      <a:r>
                        <a:rPr lang="en-US" b="1" dirty="0" err="1"/>
                        <a:t>Organisational</a:t>
                      </a:r>
                      <a:r>
                        <a:rPr lang="en-US" b="1" dirty="0"/>
                        <a:t> approach for SC Initiatives</a:t>
                      </a:r>
                      <a:endParaRPr lang="de-CH" b="1" dirty="0"/>
                    </a:p>
                  </a:txBody>
                  <a:tcPr/>
                </a:tc>
                <a:tc>
                  <a:txBody>
                    <a:bodyPr/>
                    <a:lstStyle/>
                    <a:p>
                      <a:pPr marL="285750" indent="-285750">
                        <a:buFont typeface="Wingdings" panose="05000000000000000000" pitchFamily="2" charset="2"/>
                        <a:buChar char="§"/>
                      </a:pPr>
                      <a:r>
                        <a:rPr lang="en-US" dirty="0"/>
                        <a:t>SC as legislative target of city government for session 2017-2020</a:t>
                      </a:r>
                    </a:p>
                    <a:p>
                      <a:pPr marL="285750" indent="-285750">
                        <a:buFont typeface="Wingdings" panose="05000000000000000000" pitchFamily="2" charset="2"/>
                        <a:buChar char="§"/>
                      </a:pPr>
                      <a:r>
                        <a:rPr lang="en-US" dirty="0"/>
                        <a:t>Steering committee for Smart City topics within the city administration (established 2017)</a:t>
                      </a:r>
                    </a:p>
                    <a:p>
                      <a:pPr marL="285750" indent="-285750">
                        <a:buFont typeface="Wingdings" panose="05000000000000000000" pitchFamily="2" charset="2"/>
                        <a:buChar char="§"/>
                      </a:pPr>
                      <a:r>
                        <a:rPr lang="en-US" dirty="0"/>
                        <a:t>Chief Digital Officer within the city administration (established 2017)</a:t>
                      </a:r>
                    </a:p>
                    <a:p>
                      <a:pPr marL="285750" indent="-285750">
                        <a:buFont typeface="Wingdings" panose="05000000000000000000" pitchFamily="2" charset="2"/>
                        <a:buChar char="§"/>
                      </a:pPr>
                      <a:r>
                        <a:rPr lang="en-US" dirty="0"/>
                        <a:t>Regional competence center for research, education and innovation (“Smart City Lab”)</a:t>
                      </a:r>
                      <a:endParaRPr lang="de-CH" dirty="0"/>
                    </a:p>
                  </a:txBody>
                  <a:tcPr/>
                </a:tc>
                <a:extLst>
                  <a:ext uri="{0D108BD9-81ED-4DB2-BD59-A6C34878D82A}">
                    <a16:rowId xmlns:a16="http://schemas.microsoft.com/office/drawing/2014/main" val="3356144605"/>
                  </a:ext>
                </a:extLst>
              </a:tr>
              <a:tr h="370840">
                <a:tc>
                  <a:txBody>
                    <a:bodyPr/>
                    <a:lstStyle/>
                    <a:p>
                      <a:r>
                        <a:rPr lang="de-CH" b="1" dirty="0"/>
                        <a:t>Digital Infrastructure </a:t>
                      </a:r>
                      <a:r>
                        <a:rPr lang="de-CH" b="1" dirty="0" err="1"/>
                        <a:t>and</a:t>
                      </a:r>
                      <a:r>
                        <a:rPr lang="de-CH" b="1" dirty="0"/>
                        <a:t> Layer </a:t>
                      </a:r>
                    </a:p>
                  </a:txBody>
                  <a:tcPr/>
                </a:tc>
                <a:tc>
                  <a:txBody>
                    <a:bodyPr/>
                    <a:lstStyle/>
                    <a:p>
                      <a:pPr marL="285750" indent="-285750">
                        <a:buFont typeface="Wingdings" panose="05000000000000000000" pitchFamily="2" charset="2"/>
                        <a:buChar char="§"/>
                      </a:pPr>
                      <a:r>
                        <a:rPr lang="en-US" dirty="0"/>
                        <a:t>fully developed city-wide FTTH network, provided by municipal</a:t>
                      </a:r>
                      <a:r>
                        <a:rPr lang="en-US" baseline="0" dirty="0"/>
                        <a:t> </a:t>
                      </a:r>
                      <a:r>
                        <a:rPr lang="en-US" dirty="0"/>
                        <a:t>public services (2009-2019)</a:t>
                      </a:r>
                    </a:p>
                    <a:p>
                      <a:pPr marL="285750" indent="-285750">
                        <a:buFont typeface="Wingdings" panose="05000000000000000000" pitchFamily="2" charset="2"/>
                        <a:buChar char="§"/>
                      </a:pPr>
                      <a:r>
                        <a:rPr lang="en-US" dirty="0"/>
                        <a:t>4G infrastructure</a:t>
                      </a:r>
                    </a:p>
                    <a:p>
                      <a:pPr marL="285750" indent="-285750">
                        <a:buFont typeface="Wingdings" panose="05000000000000000000" pitchFamily="2" charset="2"/>
                        <a:buChar char="§"/>
                      </a:pPr>
                      <a:r>
                        <a:rPr lang="en-US" dirty="0"/>
                        <a:t>selective </a:t>
                      </a:r>
                      <a:r>
                        <a:rPr lang="en-US" dirty="0" err="1"/>
                        <a:t>LoRaWAN</a:t>
                      </a:r>
                      <a:r>
                        <a:rPr lang="en-US" dirty="0"/>
                        <a:t> infrastructure within the city, provided by</a:t>
                      </a:r>
                      <a:r>
                        <a:rPr lang="en-US" baseline="0" dirty="0"/>
                        <a:t> </a:t>
                      </a:r>
                      <a:r>
                        <a:rPr lang="en-US" dirty="0"/>
                        <a:t>St.Galler </a:t>
                      </a:r>
                      <a:r>
                        <a:rPr lang="en-US" dirty="0" err="1"/>
                        <a:t>Stadtwerke</a:t>
                      </a:r>
                      <a:r>
                        <a:rPr lang="en-US" dirty="0"/>
                        <a:t> (</a:t>
                      </a:r>
                      <a:r>
                        <a:rPr lang="en-US" dirty="0" err="1"/>
                        <a:t>sgsw</a:t>
                      </a:r>
                      <a:r>
                        <a:rPr lang="en-US" dirty="0"/>
                        <a:t>)</a:t>
                      </a:r>
                      <a:endParaRPr lang="de-CH" dirty="0"/>
                    </a:p>
                  </a:txBody>
                  <a:tcPr/>
                </a:tc>
                <a:extLst>
                  <a:ext uri="{0D108BD9-81ED-4DB2-BD59-A6C34878D82A}">
                    <a16:rowId xmlns:a16="http://schemas.microsoft.com/office/drawing/2014/main" val="1954938337"/>
                  </a:ext>
                </a:extLst>
              </a:tr>
            </a:tbl>
          </a:graphicData>
        </a:graphic>
      </p:graphicFrame>
    </p:spTree>
    <p:extLst>
      <p:ext uri="{BB962C8B-B14F-4D97-AF65-F5344CB8AC3E}">
        <p14:creationId xmlns:p14="http://schemas.microsoft.com/office/powerpoint/2010/main" val="340491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nn-NO"/>
              <a:t>Start Hack 2021 | 19.03.2021</a:t>
            </a:r>
            <a:endParaRPr lang="de-DE" dirty="0"/>
          </a:p>
        </p:txBody>
      </p:sp>
      <p:sp>
        <p:nvSpPr>
          <p:cNvPr id="3" name="Titel 2"/>
          <p:cNvSpPr>
            <a:spLocks noGrp="1"/>
          </p:cNvSpPr>
          <p:nvPr>
            <p:ph type="title"/>
          </p:nvPr>
        </p:nvSpPr>
        <p:spPr/>
        <p:txBody>
          <a:bodyPr/>
          <a:lstStyle/>
          <a:p>
            <a:r>
              <a:rPr lang="de-CH" dirty="0"/>
              <a:t>SMART CITY</a:t>
            </a:r>
          </a:p>
        </p:txBody>
      </p:sp>
      <p:sp>
        <p:nvSpPr>
          <p:cNvPr id="4" name="Inhaltsplatzhalter 3"/>
          <p:cNvSpPr>
            <a:spLocks noGrp="1"/>
          </p:cNvSpPr>
          <p:nvPr>
            <p:ph idx="1"/>
          </p:nvPr>
        </p:nvSpPr>
        <p:spPr/>
        <p:txBody>
          <a:bodyPr/>
          <a:lstStyle/>
          <a:p>
            <a:endParaRPr lang="de-CH"/>
          </a:p>
        </p:txBody>
      </p:sp>
    </p:spTree>
    <p:extLst>
      <p:ext uri="{BB962C8B-B14F-4D97-AF65-F5344CB8AC3E}">
        <p14:creationId xmlns:p14="http://schemas.microsoft.com/office/powerpoint/2010/main" val="1624641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8"/>
          </p:nvPr>
        </p:nvPicPr>
        <p:blipFill rotWithShape="1">
          <a:blip r:embed="rId2" cstate="email">
            <a:extLst>
              <a:ext uri="{28A0092B-C50C-407E-A947-70E740481C1C}">
                <a14:useLocalDpi xmlns:a14="http://schemas.microsoft.com/office/drawing/2010/main"/>
              </a:ext>
            </a:extLst>
          </a:blip>
          <a:srcRect/>
          <a:stretch/>
        </p:blipFill>
        <p:spPr>
          <a:xfrm>
            <a:off x="867747" y="13121"/>
            <a:ext cx="10456508" cy="6818071"/>
          </a:xfrm>
        </p:spPr>
      </p:pic>
    </p:spTree>
    <p:extLst>
      <p:ext uri="{BB962C8B-B14F-4D97-AF65-F5344CB8AC3E}">
        <p14:creationId xmlns:p14="http://schemas.microsoft.com/office/powerpoint/2010/main" val="2770741491"/>
      </p:ext>
    </p:extLst>
  </p:cSld>
  <p:clrMapOvr>
    <a:masterClrMapping/>
  </p:clrMapOvr>
</p:sld>
</file>

<file path=ppt/theme/theme1.xml><?xml version="1.0" encoding="utf-8"?>
<a:theme xmlns:a="http://schemas.openxmlformats.org/drawingml/2006/main" name="Default Theme">
  <a:themeElements>
    <a:clrScheme name="Stadt St.Gallem">
      <a:dk1>
        <a:sysClr val="windowText" lastClr="000000"/>
      </a:dk1>
      <a:lt1>
        <a:sysClr val="window" lastClr="FFFFFF"/>
      </a:lt1>
      <a:dk2>
        <a:srgbClr val="000000"/>
      </a:dk2>
      <a:lt2>
        <a:srgbClr val="F8F8F8"/>
      </a:lt2>
      <a:accent1>
        <a:srgbClr val="E00025"/>
      </a:accent1>
      <a:accent2>
        <a:srgbClr val="BD0221"/>
      </a:accent2>
      <a:accent3>
        <a:srgbClr val="FA3C50"/>
      </a:accent3>
      <a:accent4>
        <a:srgbClr val="505050"/>
      </a:accent4>
      <a:accent5>
        <a:srgbClr val="969696"/>
      </a:accent5>
      <a:accent6>
        <a:srgbClr val="AFAFAF"/>
      </a:accent6>
      <a:hlink>
        <a:srgbClr val="336699"/>
      </a:hlink>
      <a:folHlink>
        <a:srgbClr val="336699"/>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20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noAutofit/>
      </a:bodyPr>
      <a:lstStyle>
        <a:defPPr>
          <a:defRPr sz="22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Default Theme" id="{516C6AFD-DEE8-4080-A614-1810028D194E}" vid="{D15E2755-550A-4929-9D5D-4ABA520F5C3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1662</Words>
  <Application>Microsoft Office PowerPoint</Application>
  <PresentationFormat>Breitbild</PresentationFormat>
  <Paragraphs>213</Paragraphs>
  <Slides>33</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33</vt:i4>
      </vt:variant>
    </vt:vector>
  </HeadingPairs>
  <TitlesOfParts>
    <vt:vector size="37" baseType="lpstr">
      <vt:lpstr>Arial</vt:lpstr>
      <vt:lpstr>Calibri</vt:lpstr>
      <vt:lpstr>Wingdings</vt:lpstr>
      <vt:lpstr>Default Theme</vt:lpstr>
      <vt:lpstr>StartHack 2021 | City of St.Gallen</vt:lpstr>
      <vt:lpstr>ABOUT</vt:lpstr>
      <vt:lpstr>About us | City of St.Gallen</vt:lpstr>
      <vt:lpstr>About us | Supported by Konova</vt:lpstr>
      <vt:lpstr>Times | Availability</vt:lpstr>
      <vt:lpstr>PowerPoint-Präsentation</vt:lpstr>
      <vt:lpstr>About St.Gallen</vt:lpstr>
      <vt:lpstr>SMART CITY</vt:lpstr>
      <vt:lpstr>PowerPoint-Präsentation</vt:lpstr>
      <vt:lpstr>«Smart City»</vt:lpstr>
      <vt:lpstr>Activities</vt:lpstr>
      <vt:lpstr>Specific Projects</vt:lpstr>
      <vt:lpstr>Specific Projects</vt:lpstr>
      <vt:lpstr>YOUR CHALLENGE</vt:lpstr>
      <vt:lpstr>Challenge | Why? | current challenges fo cities</vt:lpstr>
      <vt:lpstr>Your mission | Your challenges</vt:lpstr>
      <vt:lpstr>Challenge | Principles | Scope of Action | major challenges </vt:lpstr>
      <vt:lpstr>Challenge | Principles</vt:lpstr>
      <vt:lpstr>POSSIBLE IDEAS FROM OTHER PLACES</vt:lpstr>
      <vt:lpstr>Offenerhaushalt.at</vt:lpstr>
      <vt:lpstr>Quartieridee.ch | Wipkingen</vt:lpstr>
      <vt:lpstr>Dialogluzern.ch</vt:lpstr>
      <vt:lpstr>CURRENT ACTIVITIES AND DATA</vt:lpstr>
      <vt:lpstr>Open Data Soft | Budget Data 2021 | City of St.Gallen</vt:lpstr>
      <vt:lpstr>Digital Participation Plattform | Konova | https://partizipieren.stadt.sg.ch/de/ </vt:lpstr>
      <vt:lpstr>Open Data Soft | Budget Data 2021 | City of St.Gallen</vt:lpstr>
      <vt:lpstr>Open Data Soft | Budget Data 2021 | City of St.Gallen</vt:lpstr>
      <vt:lpstr>Open Data Soft | Budget Data 2021 | stada2.sg.ch</vt:lpstr>
      <vt:lpstr>Links to Data Sources</vt:lpstr>
      <vt:lpstr>Further Links</vt:lpstr>
      <vt:lpstr>Possible Ideas from other cities / countries</vt:lpstr>
      <vt:lpstr>Prices</vt:lpstr>
      <vt:lpstr>Judging Criteria</vt:lpstr>
    </vt:vector>
  </TitlesOfParts>
  <Company>Stadtverwaltung St. Gallen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Wullschleger Nicola DIF_SIF</dc:creator>
  <cp:lastModifiedBy>Nicola Wullschleger</cp:lastModifiedBy>
  <cp:revision>275</cp:revision>
  <dcterms:created xsi:type="dcterms:W3CDTF">2020-01-31T08:20:44Z</dcterms:created>
  <dcterms:modified xsi:type="dcterms:W3CDTF">2021-03-19T09:50:36Z</dcterms:modified>
</cp:coreProperties>
</file>